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9" r:id="rId1"/>
  </p:sldMasterIdLst>
  <p:notesMasterIdLst>
    <p:notesMasterId r:id="rId40"/>
  </p:notesMasterIdLst>
  <p:sldIdLst>
    <p:sldId id="256" r:id="rId2"/>
    <p:sldId id="257" r:id="rId3"/>
    <p:sldId id="294" r:id="rId4"/>
    <p:sldId id="259" r:id="rId5"/>
    <p:sldId id="258" r:id="rId6"/>
    <p:sldId id="261" r:id="rId7"/>
    <p:sldId id="295" r:id="rId8"/>
    <p:sldId id="262" r:id="rId9"/>
    <p:sldId id="263" r:id="rId10"/>
    <p:sldId id="265" r:id="rId11"/>
    <p:sldId id="296" r:id="rId12"/>
    <p:sldId id="264" r:id="rId13"/>
    <p:sldId id="266" r:id="rId14"/>
    <p:sldId id="269" r:id="rId15"/>
    <p:sldId id="273"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7" r:id="rId38"/>
    <p:sldId id="293"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19"/>
  </p:normalViewPr>
  <p:slideViewPr>
    <p:cSldViewPr snapToGrid="0" snapToObjects="1">
      <p:cViewPr varScale="1">
        <p:scale>
          <a:sx n="147" d="100"/>
          <a:sy n="147" d="100"/>
        </p:scale>
        <p:origin x="9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9c8f2bf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9c8f2bfb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9c8f2bfb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89c8f2bfba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9c8f2bfb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89c8f2bfb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9c8f2bfba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9c8f2bfb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9c8f2bfba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9c8f2bfb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9c8f2bfba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9c8f2bfb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9c8f2bfba_0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9c8f2bfb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9c8f2bfba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9c8f2bfb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9c8f2bfba_0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9c8f2bfb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9c8f2bfba_0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9c8f2bfb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a0893dcfc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a0893dc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a0893dcfc_1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a0893dcf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9c8f2bfba_0_1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9c8f2bfba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a0893dcfc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a0893dcfc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a0893dcf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a0893dcf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a0893dcf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a0893dcf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197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a0893dcf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a0893dcf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inN8seMm7UI"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aircAruvnKk"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doi.org/10.1109/CVPR.2015.729859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eepart.io/" TargetMode="External"/><Relationship Id="rId7"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hyperlink" Target="https://arxiv.org/abs/1508.0657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scholar.google.co.uk/citations?hl=en&amp;user=oAtwCtQAAAAJ" TargetMode="External"/><Relationship Id="rId4" Type="http://schemas.openxmlformats.org/officeDocument/2006/relationships/hyperlink" Target="https://asfosite.wordpress.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https://www.danceroom-spec.com/people/" TargetMode="External"/><Relationship Id="rId7" Type="http://schemas.openxmlformats.org/officeDocument/2006/relationships/hyperlink" Target="http://www.choderalab.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ligetiquartet.com/" TargetMode="External"/><Relationship Id="rId5" Type="http://schemas.openxmlformats.org/officeDocument/2006/relationships/hyperlink" Target="http://georgehollowaycomposer.com/" TargetMode="External"/><Relationship Id="rId4" Type="http://schemas.openxmlformats.org/officeDocument/2006/relationships/hyperlink" Target="http://www.gemma-anderson.co.uk/"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zmXO6AZMOYU?start=3773&amp;feature=oembed" TargetMode="External"/><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83"/>
        <p:cNvGrpSpPr/>
        <p:nvPr/>
      </p:nvGrpSpPr>
      <p:grpSpPr>
        <a:xfrm>
          <a:off x="0" y="0"/>
          <a:ext cx="0" cy="0"/>
          <a:chOff x="0" y="0"/>
          <a:chExt cx="0" cy="0"/>
        </a:xfrm>
      </p:grpSpPr>
      <p:pic>
        <p:nvPicPr>
          <p:cNvPr id="84" name="Google Shape;84;p13" descr="A picture containing person, indoor, swimming&#10;&#10;Description automatically generated"/>
          <p:cNvPicPr preferRelativeResize="0"/>
          <p:nvPr/>
        </p:nvPicPr>
        <p:blipFill rotWithShape="1">
          <a:blip r:embed="rId3">
            <a:alphaModFix/>
          </a:blip>
          <a:srcRect r="65033"/>
          <a:stretch/>
        </p:blipFill>
        <p:spPr>
          <a:xfrm>
            <a:off x="156519" y="939262"/>
            <a:ext cx="5481102" cy="5225139"/>
          </a:xfrm>
          <a:prstGeom prst="rect">
            <a:avLst/>
          </a:prstGeom>
          <a:noFill/>
          <a:ln>
            <a:noFill/>
          </a:ln>
        </p:spPr>
      </p:pic>
      <p:sp>
        <p:nvSpPr>
          <p:cNvPr id="85" name="Google Shape;85;p13"/>
          <p:cNvSpPr txBox="1"/>
          <p:nvPr/>
        </p:nvSpPr>
        <p:spPr>
          <a:xfrm>
            <a:off x="276569" y="118293"/>
            <a:ext cx="1175891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i="0" u="none" strike="noStrike" cap="none">
                <a:solidFill>
                  <a:schemeClr val="lt1"/>
                </a:solidFill>
                <a:latin typeface="Candara"/>
                <a:ea typeface="Candara"/>
                <a:cs typeface="Candara"/>
                <a:sym typeface="Candara"/>
              </a:rPr>
              <a:t>The Art of Molecular Dynamics</a:t>
            </a:r>
            <a:endParaRPr/>
          </a:p>
          <a:p>
            <a:pPr marL="0" marR="0" lvl="0" indent="0" algn="l" rtl="0">
              <a:spcBef>
                <a:spcPts val="0"/>
              </a:spcBef>
              <a:spcAft>
                <a:spcPts val="0"/>
              </a:spcAft>
              <a:buNone/>
            </a:pPr>
            <a:endParaRPr sz="3600" b="1">
              <a:solidFill>
                <a:schemeClr val="lt1"/>
              </a:solidFill>
              <a:latin typeface="Candara"/>
              <a:ea typeface="Candara"/>
              <a:cs typeface="Candara"/>
              <a:sym typeface="Candara"/>
            </a:endParaRPr>
          </a:p>
        </p:txBody>
      </p:sp>
      <p:sp>
        <p:nvSpPr>
          <p:cNvPr id="86" name="Google Shape;86;p13"/>
          <p:cNvSpPr txBox="1"/>
          <p:nvPr/>
        </p:nvSpPr>
        <p:spPr>
          <a:xfrm>
            <a:off x="5791199" y="914404"/>
            <a:ext cx="624428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lt1"/>
                </a:solidFill>
                <a:latin typeface="Calibri"/>
                <a:ea typeface="Calibri"/>
                <a:cs typeface="Calibri"/>
                <a:sym typeface="Calibri"/>
              </a:rPr>
              <a:t>Rob Arbon (@bertiearbon)</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Data Scientist @ Jean Golding Institute</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Thursday 25</a:t>
            </a:r>
            <a:r>
              <a:rPr lang="en-US" sz="2000" baseline="30000">
                <a:solidFill>
                  <a:schemeClr val="lt1"/>
                </a:solidFill>
                <a:latin typeface="Calibri"/>
                <a:ea typeface="Calibri"/>
                <a:cs typeface="Calibri"/>
                <a:sym typeface="Calibri"/>
              </a:rPr>
              <a:t>th</a:t>
            </a:r>
            <a:r>
              <a:rPr lang="en-US" sz="2000">
                <a:solidFill>
                  <a:schemeClr val="lt1"/>
                </a:solidFill>
                <a:latin typeface="Calibri"/>
                <a:ea typeface="Calibri"/>
                <a:cs typeface="Calibri"/>
                <a:sym typeface="Calibri"/>
              </a:rPr>
              <a:t> June 13:00 – 17:00.</a:t>
            </a:r>
            <a:endParaRPr/>
          </a:p>
        </p:txBody>
      </p:sp>
      <p:pic>
        <p:nvPicPr>
          <p:cNvPr id="87" name="Google Shape;87;p13"/>
          <p:cNvPicPr preferRelativeResize="0"/>
          <p:nvPr/>
        </p:nvPicPr>
        <p:blipFill rotWithShape="1">
          <a:blip r:embed="rId4">
            <a:alphaModFix/>
          </a:blip>
          <a:srcRect/>
          <a:stretch/>
        </p:blipFill>
        <p:spPr>
          <a:xfrm>
            <a:off x="5791199" y="4983050"/>
            <a:ext cx="2809376" cy="2126678"/>
          </a:xfrm>
          <a:prstGeom prst="rect">
            <a:avLst/>
          </a:prstGeom>
          <a:noFill/>
          <a:ln>
            <a:noFill/>
          </a:ln>
        </p:spPr>
      </p:pic>
      <p:pic>
        <p:nvPicPr>
          <p:cNvPr id="88" name="Google Shape;88;p13"/>
          <p:cNvPicPr preferRelativeResize="0"/>
          <p:nvPr/>
        </p:nvPicPr>
        <p:blipFill rotWithShape="1">
          <a:blip r:embed="rId5">
            <a:alphaModFix/>
          </a:blip>
          <a:srcRect/>
          <a:stretch/>
        </p:blipFill>
        <p:spPr>
          <a:xfrm>
            <a:off x="8650228" y="4970481"/>
            <a:ext cx="3086847" cy="1169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Google Drive</a:t>
            </a:r>
            <a:endParaRPr dirty="0"/>
          </a:p>
        </p:txBody>
      </p:sp>
      <p:sp>
        <p:nvSpPr>
          <p:cNvPr id="141" name="Google Shape;141;p22"/>
          <p:cNvSpPr txBox="1">
            <a:spLocks noGrp="1"/>
          </p:cNvSpPr>
          <p:nvPr>
            <p:ph type="body" idx="1"/>
          </p:nvPr>
        </p:nvSpPr>
        <p:spPr>
          <a:xfrm>
            <a:off x="838200" y="1472284"/>
            <a:ext cx="5257800" cy="4368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GB" b="1" dirty="0"/>
              <a:t>Make a copy</a:t>
            </a:r>
            <a:r>
              <a:rPr lang="en-GB" dirty="0"/>
              <a:t> of </a:t>
            </a:r>
            <a:r>
              <a:rPr lang="en-GB" dirty="0" err="1">
                <a:latin typeface="Courier" pitchFamily="2" charset="0"/>
              </a:rPr>
              <a:t>Setup.ipynb</a:t>
            </a:r>
            <a:endParaRPr lang="en-GB" dirty="0">
              <a:latin typeface="Courier" pitchFamily="2" charset="0"/>
            </a:endParaRPr>
          </a:p>
          <a:p>
            <a:pPr marL="0" lvl="0" indent="0" algn="l" rtl="0">
              <a:lnSpc>
                <a:spcPct val="90000"/>
              </a:lnSpc>
              <a:spcBef>
                <a:spcPts val="0"/>
              </a:spcBef>
              <a:spcAft>
                <a:spcPts val="0"/>
              </a:spcAft>
              <a:buClr>
                <a:schemeClr val="dk1"/>
              </a:buClr>
              <a:buSzPts val="2800"/>
              <a:buNone/>
            </a:pPr>
            <a:endParaRPr lang="en-GB" dirty="0"/>
          </a:p>
          <a:p>
            <a:pPr marL="0" lvl="0" indent="0" algn="l" rtl="0">
              <a:lnSpc>
                <a:spcPct val="90000"/>
              </a:lnSpc>
              <a:spcBef>
                <a:spcPts val="0"/>
              </a:spcBef>
              <a:spcAft>
                <a:spcPts val="0"/>
              </a:spcAft>
              <a:buClr>
                <a:schemeClr val="dk1"/>
              </a:buClr>
              <a:buSzPts val="2800"/>
              <a:buNone/>
            </a:pPr>
            <a:endParaRPr lang="en-GB" dirty="0"/>
          </a:p>
          <a:p>
            <a:pPr marL="0" lvl="0" indent="0" algn="l" rtl="0">
              <a:lnSpc>
                <a:spcPct val="90000"/>
              </a:lnSpc>
              <a:spcBef>
                <a:spcPts val="0"/>
              </a:spcBef>
              <a:spcAft>
                <a:spcPts val="0"/>
              </a:spcAft>
              <a:buClr>
                <a:schemeClr val="dk1"/>
              </a:buClr>
              <a:buSzPts val="2800"/>
              <a:buNone/>
            </a:pPr>
            <a:endParaRPr lang="en-GB" dirty="0"/>
          </a:p>
          <a:p>
            <a:pPr marL="0" lvl="0" indent="0" algn="l" rtl="0">
              <a:lnSpc>
                <a:spcPct val="90000"/>
              </a:lnSpc>
              <a:spcBef>
                <a:spcPts val="0"/>
              </a:spcBef>
              <a:spcAft>
                <a:spcPts val="0"/>
              </a:spcAft>
              <a:buClr>
                <a:schemeClr val="dk1"/>
              </a:buClr>
              <a:buSzPts val="2800"/>
              <a:buNone/>
            </a:pPr>
            <a:endParaRPr lang="en-GB" dirty="0"/>
          </a:p>
          <a:p>
            <a:pPr marL="0" lvl="0" indent="0" algn="l" rtl="0">
              <a:lnSpc>
                <a:spcPct val="90000"/>
              </a:lnSpc>
              <a:spcBef>
                <a:spcPts val="0"/>
              </a:spcBef>
              <a:spcAft>
                <a:spcPts val="0"/>
              </a:spcAft>
              <a:buClr>
                <a:schemeClr val="dk1"/>
              </a:buClr>
              <a:buSzPts val="2800"/>
              <a:buNone/>
            </a:pPr>
            <a:endParaRPr lang="en-GB" dirty="0"/>
          </a:p>
          <a:p>
            <a:pPr marL="0" lvl="0" indent="0" algn="l" rtl="0">
              <a:lnSpc>
                <a:spcPct val="90000"/>
              </a:lnSpc>
              <a:spcBef>
                <a:spcPts val="0"/>
              </a:spcBef>
              <a:spcAft>
                <a:spcPts val="0"/>
              </a:spcAft>
              <a:buClr>
                <a:schemeClr val="dk1"/>
              </a:buClr>
              <a:buSzPts val="2800"/>
              <a:buNone/>
            </a:pPr>
            <a:endParaRPr dirty="0"/>
          </a:p>
          <a:p>
            <a:pPr marL="0" lvl="0" indent="0" algn="l" rtl="0">
              <a:lnSpc>
                <a:spcPct val="90000"/>
              </a:lnSpc>
              <a:spcBef>
                <a:spcPts val="0"/>
              </a:spcBef>
              <a:spcAft>
                <a:spcPts val="0"/>
              </a:spcAft>
              <a:buClr>
                <a:schemeClr val="dk1"/>
              </a:buClr>
              <a:buSzPts val="2800"/>
              <a:buNone/>
            </a:pPr>
            <a:endParaRPr dirty="0"/>
          </a:p>
          <a:p>
            <a:pPr marL="0" lvl="0" indent="0" algn="l" rtl="0">
              <a:lnSpc>
                <a:spcPct val="90000"/>
              </a:lnSpc>
              <a:spcBef>
                <a:spcPts val="0"/>
              </a:spcBef>
              <a:spcAft>
                <a:spcPts val="0"/>
              </a:spcAft>
              <a:buClr>
                <a:schemeClr val="dk1"/>
              </a:buClr>
              <a:buSzPts val="2800"/>
              <a:buNone/>
            </a:pPr>
            <a:endParaRPr dirty="0"/>
          </a:p>
        </p:txBody>
      </p:sp>
      <p:sp>
        <p:nvSpPr>
          <p:cNvPr id="8" name="Google Shape;141;p22">
            <a:extLst>
              <a:ext uri="{FF2B5EF4-FFF2-40B4-BE49-F238E27FC236}">
                <a16:creationId xmlns:a16="http://schemas.microsoft.com/office/drawing/2014/main" id="{97338325-B188-EE4D-8D46-C59124B6D027}"/>
              </a:ext>
            </a:extLst>
          </p:cNvPr>
          <p:cNvSpPr txBox="1">
            <a:spLocks/>
          </p:cNvSpPr>
          <p:nvPr/>
        </p:nvSpPr>
        <p:spPr>
          <a:xfrm>
            <a:off x="5835192" y="1472284"/>
            <a:ext cx="5957740" cy="4368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SzPts val="2800"/>
              <a:buFont typeface="Arial"/>
              <a:buNone/>
            </a:pPr>
            <a:r>
              <a:rPr lang="en-GB" b="1" dirty="0" err="1"/>
              <a:t>shift+z</a:t>
            </a:r>
            <a:r>
              <a:rPr lang="en-GB" b="1" dirty="0"/>
              <a:t> add </a:t>
            </a:r>
            <a:r>
              <a:rPr lang="en-GB" dirty="0"/>
              <a:t> </a:t>
            </a:r>
            <a:r>
              <a:rPr lang="en-GB" dirty="0" err="1">
                <a:latin typeface="Courier" pitchFamily="2" charset="0"/>
              </a:rPr>
              <a:t>art_of_md</a:t>
            </a:r>
            <a:endParaRPr lang="en-GB" dirty="0">
              <a:latin typeface="Courier" pitchFamily="2" charset="0"/>
            </a:endParaRPr>
          </a:p>
          <a:p>
            <a:pPr marL="0" indent="0">
              <a:spcBef>
                <a:spcPts val="0"/>
              </a:spcBef>
              <a:buSzPts val="2800"/>
              <a:buFont typeface="Arial"/>
              <a:buNone/>
            </a:pPr>
            <a:endParaRPr lang="en-GB" dirty="0"/>
          </a:p>
        </p:txBody>
      </p:sp>
      <p:pic>
        <p:nvPicPr>
          <p:cNvPr id="7" name="Picture 6" descr="A screenshot of a cell phone&#10;&#10;Description automatically generated">
            <a:extLst>
              <a:ext uri="{FF2B5EF4-FFF2-40B4-BE49-F238E27FC236}">
                <a16:creationId xmlns:a16="http://schemas.microsoft.com/office/drawing/2014/main" id="{768EFB37-79DD-1848-9E4A-F4503A9C17CC}"/>
              </a:ext>
            </a:extLst>
          </p:cNvPr>
          <p:cNvPicPr>
            <a:picLocks noChangeAspect="1"/>
          </p:cNvPicPr>
          <p:nvPr/>
        </p:nvPicPr>
        <p:blipFill>
          <a:blip r:embed="rId3"/>
          <a:stretch>
            <a:fillRect/>
          </a:stretch>
        </p:blipFill>
        <p:spPr>
          <a:xfrm>
            <a:off x="838200" y="2068248"/>
            <a:ext cx="4777083" cy="3639682"/>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CF60AD7D-817B-1E4B-97A4-B8224B69675B}"/>
              </a:ext>
            </a:extLst>
          </p:cNvPr>
          <p:cNvPicPr>
            <a:picLocks noChangeAspect="1"/>
          </p:cNvPicPr>
          <p:nvPr/>
        </p:nvPicPr>
        <p:blipFill>
          <a:blip r:embed="rId4"/>
          <a:stretch>
            <a:fillRect/>
          </a:stretch>
        </p:blipFill>
        <p:spPr>
          <a:xfrm>
            <a:off x="6011273" y="1915437"/>
            <a:ext cx="5257800" cy="3945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4720-24C8-FE43-A5A8-D523849056C2}"/>
              </a:ext>
            </a:extLst>
          </p:cNvPr>
          <p:cNvSpPr>
            <a:spLocks noGrp="1"/>
          </p:cNvSpPr>
          <p:nvPr>
            <p:ph type="title"/>
          </p:nvPr>
        </p:nvSpPr>
        <p:spPr/>
        <p:txBody>
          <a:bodyPr/>
          <a:lstStyle/>
          <a:p>
            <a:r>
              <a:rPr lang="en-US" dirty="0"/>
              <a:t>Google Drive overview:</a:t>
            </a:r>
          </a:p>
        </p:txBody>
      </p:sp>
      <p:sp>
        <p:nvSpPr>
          <p:cNvPr id="3" name="Text Placeholder 2">
            <a:extLst>
              <a:ext uri="{FF2B5EF4-FFF2-40B4-BE49-F238E27FC236}">
                <a16:creationId xmlns:a16="http://schemas.microsoft.com/office/drawing/2014/main" id="{A754234E-8519-F64A-8189-7E610F6D8C8F}"/>
              </a:ext>
            </a:extLst>
          </p:cNvPr>
          <p:cNvSpPr>
            <a:spLocks noGrp="1"/>
          </p:cNvSpPr>
          <p:nvPr>
            <p:ph type="body" idx="1"/>
          </p:nvPr>
        </p:nvSpPr>
        <p:spPr/>
        <p:txBody>
          <a:bodyPr/>
          <a:lstStyle/>
          <a:p>
            <a:pPr marL="0" lvl="0" indent="0">
              <a:lnSpc>
                <a:spcPct val="150000"/>
              </a:lnSpc>
              <a:spcBef>
                <a:spcPts val="0"/>
              </a:spcBef>
              <a:buSzPts val="2800"/>
              <a:buNone/>
            </a:pPr>
            <a:r>
              <a:rPr lang="en-US" dirty="0">
                <a:latin typeface="Courier"/>
                <a:ea typeface="Courier"/>
                <a:cs typeface="Courier"/>
                <a:sym typeface="Courier"/>
              </a:rPr>
              <a:t>images/ </a:t>
            </a:r>
            <a:r>
              <a:rPr lang="en-US" dirty="0"/>
              <a:t>- content, style, output images</a:t>
            </a:r>
          </a:p>
          <a:p>
            <a:pPr marL="0" lvl="0" indent="0">
              <a:lnSpc>
                <a:spcPct val="150000"/>
              </a:lnSpc>
              <a:spcBef>
                <a:spcPts val="0"/>
              </a:spcBef>
              <a:buSzPts val="2800"/>
              <a:buNone/>
            </a:pPr>
            <a:r>
              <a:rPr lang="en-US" dirty="0">
                <a:latin typeface="Courier"/>
                <a:ea typeface="Courier"/>
                <a:cs typeface="Courier"/>
                <a:sym typeface="Courier"/>
              </a:rPr>
              <a:t>notebooks/ </a:t>
            </a:r>
            <a:r>
              <a:rPr lang="en-US" dirty="0"/>
              <a:t>- Google </a:t>
            </a:r>
            <a:r>
              <a:rPr lang="en-US" dirty="0" err="1"/>
              <a:t>colab</a:t>
            </a:r>
            <a:r>
              <a:rPr lang="en-US" dirty="0"/>
              <a:t> notebooks</a:t>
            </a:r>
          </a:p>
          <a:p>
            <a:pPr marL="0" lvl="0" indent="0">
              <a:lnSpc>
                <a:spcPct val="150000"/>
              </a:lnSpc>
              <a:spcBef>
                <a:spcPts val="0"/>
              </a:spcBef>
              <a:buSzPts val="2800"/>
              <a:buNone/>
            </a:pPr>
            <a:r>
              <a:rPr lang="en-US" dirty="0">
                <a:latin typeface="Courier"/>
                <a:ea typeface="Courier"/>
                <a:cs typeface="Courier"/>
                <a:sym typeface="Courier"/>
              </a:rPr>
              <a:t>scripts/</a:t>
            </a:r>
            <a:r>
              <a:rPr lang="en-US" dirty="0"/>
              <a:t> - </a:t>
            </a:r>
            <a:r>
              <a:rPr lang="en-US" dirty="0" err="1"/>
              <a:t>PyMol</a:t>
            </a:r>
            <a:r>
              <a:rPr lang="en-US" dirty="0"/>
              <a:t> scripts used to create content images</a:t>
            </a:r>
          </a:p>
          <a:p>
            <a:pPr marL="0" lvl="0" indent="0">
              <a:lnSpc>
                <a:spcPct val="150000"/>
              </a:lnSpc>
              <a:spcBef>
                <a:spcPts val="0"/>
              </a:spcBef>
              <a:buSzPts val="2800"/>
              <a:buNone/>
            </a:pPr>
            <a:r>
              <a:rPr lang="en-US" dirty="0">
                <a:latin typeface="Courier"/>
                <a:ea typeface="Courier"/>
                <a:cs typeface="Courier"/>
                <a:sym typeface="Courier"/>
              </a:rPr>
              <a:t>slides/ </a:t>
            </a:r>
            <a:r>
              <a:rPr lang="en-US" dirty="0"/>
              <a:t>- these slides </a:t>
            </a:r>
          </a:p>
          <a:p>
            <a:pPr marL="0" lvl="0" indent="0">
              <a:lnSpc>
                <a:spcPct val="150000"/>
              </a:lnSpc>
              <a:spcBef>
                <a:spcPts val="0"/>
              </a:spcBef>
              <a:buSzPts val="2800"/>
              <a:buNone/>
            </a:pPr>
            <a:r>
              <a:rPr lang="en-US" dirty="0">
                <a:latin typeface="Courier"/>
                <a:ea typeface="Courier"/>
                <a:cs typeface="Courier"/>
                <a:sym typeface="Courier"/>
              </a:rPr>
              <a:t>structures/</a:t>
            </a:r>
            <a:r>
              <a:rPr lang="en-US" dirty="0"/>
              <a:t> - PDBs used to create content images</a:t>
            </a:r>
          </a:p>
        </p:txBody>
      </p:sp>
    </p:spTree>
    <p:extLst>
      <p:ext uri="{BB962C8B-B14F-4D97-AF65-F5344CB8AC3E}">
        <p14:creationId xmlns:p14="http://schemas.microsoft.com/office/powerpoint/2010/main" val="3466625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Google Colab</a:t>
            </a:r>
            <a:endParaRPr/>
          </a:p>
        </p:txBody>
      </p:sp>
      <p:sp>
        <p:nvSpPr>
          <p:cNvPr id="134" name="Google Shape;134;p21"/>
          <p:cNvSpPr/>
          <p:nvPr/>
        </p:nvSpPr>
        <p:spPr>
          <a:xfrm>
            <a:off x="3793642" y="6488668"/>
            <a:ext cx="501111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https://www.youtube.com/watch?v=inN8seMm7UI</a:t>
            </a:r>
            <a:endParaRPr/>
          </a:p>
        </p:txBody>
      </p:sp>
      <p:pic>
        <p:nvPicPr>
          <p:cNvPr id="135" name="Google Shape;135;p21" descr="Want to get started with Google Colaboratory? In this episode of Coding TensorFlow, Software Engineer, Jake VanderPlas breaks down exactly what you need to get started with Colab. Colaboratory is a free Jupyter notebook environment that requires no setup, and runs entirely (writing, running, &amp; sharing code) on the Cloud. Watch to learn more, and subscribe to get notified for the next Colab series episode, that focuses on the use of TensorFlow in Colab!&#10;&#10;Google Colabs: An easy way to learn &amp; use TensorFlow blog post → https://bit.ly/2CR7vTr&#10;&#10;Get started with Colab now → https://bit.ly/2t2JwMJ&#10;Google Colab FAQ → https://bit.ly/2B6UFjO&#10;&#10;TensorFlow in Google Colaboratory Playlist → https://bit.ly/2RCIaC5&#10;&#10;Watch more Coding TensorFlow → https://bit.ly/Coding-TensorFlow &#10;Subscribe to the TensorFlow YouTube channel → https://bit.ly/TensorFlow1" title="Get started with Google Colaboratory (Coding TensorFlow)">
            <a:hlinkClick r:id="rId3"/>
          </p:cNvPr>
          <p:cNvPicPr preferRelativeResize="0"/>
          <p:nvPr/>
        </p:nvPicPr>
        <p:blipFill>
          <a:blip r:embed="rId4">
            <a:alphaModFix/>
          </a:blip>
          <a:stretch>
            <a:fillRect/>
          </a:stretch>
        </p:blipFill>
        <p:spPr>
          <a:xfrm>
            <a:off x="2820200" y="1392850"/>
            <a:ext cx="6350000" cy="476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a:t>Python and Images</a:t>
            </a:r>
            <a:endParaRPr dirty="0"/>
          </a:p>
        </p:txBody>
      </p:sp>
      <p:sp>
        <p:nvSpPr>
          <p:cNvPr id="147" name="Google Shape;147;p23"/>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6" descr="A picture containing book, text&#10;&#10;Description automatically generated"/>
          <p:cNvPicPr preferRelativeResize="0"/>
          <p:nvPr/>
        </p:nvPicPr>
        <p:blipFill rotWithShape="1">
          <a:blip r:embed="rId3">
            <a:alphaModFix/>
          </a:blip>
          <a:srcRect/>
          <a:stretch/>
        </p:blipFill>
        <p:spPr>
          <a:xfrm>
            <a:off x="305302" y="1388827"/>
            <a:ext cx="2747891" cy="3890539"/>
          </a:xfrm>
          <a:prstGeom prst="rect">
            <a:avLst/>
          </a:prstGeom>
          <a:noFill/>
          <a:ln>
            <a:noFill/>
          </a:ln>
        </p:spPr>
      </p:pic>
      <p:pic>
        <p:nvPicPr>
          <p:cNvPr id="165" name="Google Shape;165;p26" descr="A close up of a frog&#10;&#10;Description automatically generated"/>
          <p:cNvPicPr preferRelativeResize="0"/>
          <p:nvPr/>
        </p:nvPicPr>
        <p:blipFill rotWithShape="1">
          <a:blip r:embed="rId4">
            <a:alphaModFix/>
          </a:blip>
          <a:srcRect/>
          <a:stretch/>
        </p:blipFill>
        <p:spPr>
          <a:xfrm>
            <a:off x="3348107" y="1530790"/>
            <a:ext cx="2747894" cy="3606611"/>
          </a:xfrm>
          <a:prstGeom prst="rect">
            <a:avLst/>
          </a:prstGeom>
          <a:noFill/>
          <a:ln>
            <a:noFill/>
          </a:ln>
        </p:spPr>
      </p:pic>
      <p:pic>
        <p:nvPicPr>
          <p:cNvPr id="166" name="Google Shape;166;p26" descr="A close up of a dog&#10;&#10;Description automatically generated"/>
          <p:cNvPicPr preferRelativeResize="0"/>
          <p:nvPr/>
        </p:nvPicPr>
        <p:blipFill rotWithShape="1">
          <a:blip r:embed="rId5">
            <a:alphaModFix/>
          </a:blip>
          <a:srcRect/>
          <a:stretch/>
        </p:blipFill>
        <p:spPr>
          <a:xfrm>
            <a:off x="6118852" y="1530790"/>
            <a:ext cx="2796841" cy="3670850"/>
          </a:xfrm>
          <a:prstGeom prst="rect">
            <a:avLst/>
          </a:prstGeom>
          <a:noFill/>
          <a:ln>
            <a:noFill/>
          </a:ln>
        </p:spPr>
      </p:pic>
      <p:pic>
        <p:nvPicPr>
          <p:cNvPr id="167" name="Google Shape;167;p26" descr="A picture containing text, book&#10;&#10;Description automatically generated"/>
          <p:cNvPicPr preferRelativeResize="0"/>
          <p:nvPr/>
        </p:nvPicPr>
        <p:blipFill rotWithShape="1">
          <a:blip r:embed="rId6">
            <a:alphaModFix/>
          </a:blip>
          <a:srcRect l="2477"/>
          <a:stretch/>
        </p:blipFill>
        <p:spPr>
          <a:xfrm>
            <a:off x="9161657" y="1530790"/>
            <a:ext cx="2727434" cy="3671752"/>
          </a:xfrm>
          <a:prstGeom prst="rect">
            <a:avLst/>
          </a:prstGeom>
          <a:noFill/>
          <a:ln>
            <a:noFill/>
          </a:ln>
        </p:spPr>
      </p:pic>
      <p:sp>
        <p:nvSpPr>
          <p:cNvPr id="168" name="Google Shape;168;p26"/>
          <p:cNvSpPr txBox="1">
            <a:spLocks noGrp="1"/>
          </p:cNvSpPr>
          <p:nvPr>
            <p:ph type="title"/>
          </p:nvPr>
        </p:nvSpPr>
        <p:spPr>
          <a:xfrm>
            <a:off x="305302" y="63264"/>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Essential reading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What are images?</a:t>
            </a:r>
            <a:endParaRPr/>
          </a:p>
        </p:txBody>
      </p:sp>
      <p:sp>
        <p:nvSpPr>
          <p:cNvPr id="192" name="Google Shape;192;p30"/>
          <p:cNvSpPr txBox="1">
            <a:spLocks noGrp="1"/>
          </p:cNvSpPr>
          <p:nvPr>
            <p:ph type="body" idx="1"/>
          </p:nvPr>
        </p:nvSpPr>
        <p:spPr>
          <a:xfrm>
            <a:off x="182880" y="1690688"/>
            <a:ext cx="4148877" cy="4486275"/>
          </a:xfrm>
          <a:prstGeom prst="rect">
            <a:avLst/>
          </a:prstGeom>
          <a:noFill/>
          <a:ln>
            <a:noFill/>
          </a:ln>
        </p:spPr>
        <p:txBody>
          <a:bodyPr spcFirstLastPara="1" wrap="square" lIns="91425" tIns="45700" rIns="91425" bIns="45700" anchor="ctr" anchorCtr="0">
            <a:noAutofit/>
          </a:bodyPr>
          <a:lstStyle/>
          <a:p>
            <a:pPr marL="0" lvl="0" indent="0" algn="l" rtl="0">
              <a:lnSpc>
                <a:spcPct val="120000"/>
              </a:lnSpc>
              <a:spcBef>
                <a:spcPts val="0"/>
              </a:spcBef>
              <a:spcAft>
                <a:spcPts val="0"/>
              </a:spcAft>
              <a:buClr>
                <a:schemeClr val="dk1"/>
              </a:buClr>
              <a:buSzPts val="2800"/>
              <a:buNone/>
            </a:pPr>
            <a:r>
              <a:rPr lang="en-US"/>
              <a:t>Images are just arrays of numbers between 0 – 255 (or 0 – 1)</a:t>
            </a:r>
            <a:endParaRPr/>
          </a:p>
          <a:p>
            <a:pPr marL="0" lvl="0" indent="0" algn="l" rtl="0">
              <a:lnSpc>
                <a:spcPct val="120000"/>
              </a:lnSpc>
              <a:spcBef>
                <a:spcPts val="1000"/>
              </a:spcBef>
              <a:spcAft>
                <a:spcPts val="0"/>
              </a:spcAft>
              <a:buClr>
                <a:schemeClr val="dk1"/>
              </a:buClr>
              <a:buSzPts val="2800"/>
              <a:buNone/>
            </a:pPr>
            <a:endParaRPr/>
          </a:p>
          <a:p>
            <a:pPr marL="0" lvl="0" indent="0" algn="l" rtl="0">
              <a:lnSpc>
                <a:spcPct val="120000"/>
              </a:lnSpc>
              <a:spcBef>
                <a:spcPts val="1000"/>
              </a:spcBef>
              <a:spcAft>
                <a:spcPts val="0"/>
              </a:spcAft>
              <a:buClr>
                <a:schemeClr val="dk1"/>
              </a:buClr>
              <a:buSzPts val="2800"/>
              <a:buNone/>
            </a:pPr>
            <a:r>
              <a:rPr lang="en-US"/>
              <a:t>Each number is a pixel representing a color and its intensity</a:t>
            </a:r>
            <a:endParaRPr/>
          </a:p>
        </p:txBody>
      </p:sp>
      <p:pic>
        <p:nvPicPr>
          <p:cNvPr id="193" name="Google Shape;193;p30" descr="A small bird perched on a branch&#10;&#10;Description automatically generated"/>
          <p:cNvPicPr preferRelativeResize="0"/>
          <p:nvPr/>
        </p:nvPicPr>
        <p:blipFill rotWithShape="1">
          <a:blip r:embed="rId3">
            <a:alphaModFix/>
          </a:blip>
          <a:srcRect/>
          <a:stretch/>
        </p:blipFill>
        <p:spPr>
          <a:xfrm>
            <a:off x="4606077" y="1690688"/>
            <a:ext cx="7250643" cy="4559975"/>
          </a:xfrm>
          <a:prstGeom prst="rect">
            <a:avLst/>
          </a:prstGeom>
          <a:noFill/>
          <a:ln>
            <a:noFill/>
          </a:ln>
        </p:spPr>
      </p:pic>
      <p:pic>
        <p:nvPicPr>
          <p:cNvPr id="194" name="Google Shape;194;p30"/>
          <p:cNvPicPr preferRelativeResize="0"/>
          <p:nvPr/>
        </p:nvPicPr>
        <p:blipFill rotWithShape="1">
          <a:blip r:embed="rId4">
            <a:alphaModFix/>
          </a:blip>
          <a:srcRect l="547" r="62079" b="11233"/>
          <a:stretch/>
        </p:blipFill>
        <p:spPr>
          <a:xfrm>
            <a:off x="7940040" y="1690688"/>
            <a:ext cx="3916680" cy="4559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GB" dirty="0"/>
              <a:t>Python and images</a:t>
            </a:r>
            <a:endParaRPr dirty="0"/>
          </a:p>
        </p:txBody>
      </p:sp>
      <p:sp>
        <p:nvSpPr>
          <p:cNvPr id="3" name="Text Placeholder 2">
            <a:extLst>
              <a:ext uri="{FF2B5EF4-FFF2-40B4-BE49-F238E27FC236}">
                <a16:creationId xmlns:a16="http://schemas.microsoft.com/office/drawing/2014/main" id="{A12202F2-F857-E545-8F23-377981B23B6C}"/>
              </a:ext>
            </a:extLst>
          </p:cNvPr>
          <p:cNvSpPr>
            <a:spLocks noGrp="1"/>
          </p:cNvSpPr>
          <p:nvPr>
            <p:ph type="body" idx="1"/>
          </p:nvPr>
        </p:nvSpPr>
        <p:spPr/>
        <p:txBody>
          <a:bodyPr/>
          <a:lstStyle/>
          <a:p>
            <a:pPr marL="114300" indent="0">
              <a:buNone/>
            </a:pPr>
            <a:r>
              <a:rPr lang="en-US" dirty="0"/>
              <a:t>Continues on:</a:t>
            </a:r>
          </a:p>
          <a:p>
            <a:pPr marL="114300" indent="0">
              <a:buNone/>
            </a:pPr>
            <a:r>
              <a:rPr lang="en-US" dirty="0"/>
              <a:t>notebooks/</a:t>
            </a:r>
            <a:r>
              <a:rPr lang="en-US" dirty="0" err="1"/>
              <a:t>python_tutorial.ipynb</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a:t>Deep Learning</a:t>
            </a:r>
            <a:endParaRPr/>
          </a:p>
        </p:txBody>
      </p:sp>
      <p:sp>
        <p:nvSpPr>
          <p:cNvPr id="186" name="Google Shape;186;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838199" y="0"/>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a:t>Neural networks</a:t>
            </a:r>
            <a:endParaRPr/>
          </a:p>
        </p:txBody>
      </p:sp>
      <p:sp>
        <p:nvSpPr>
          <p:cNvPr id="200" name="Google Shape;200;p31"/>
          <p:cNvSpPr/>
          <p:nvPr/>
        </p:nvSpPr>
        <p:spPr>
          <a:xfrm>
            <a:off x="3158271" y="6322814"/>
            <a:ext cx="587545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Attribution: https://</a:t>
            </a:r>
            <a:r>
              <a:rPr lang="en-US" sz="1800" dirty="0" err="1">
                <a:solidFill>
                  <a:schemeClr val="dk1"/>
                </a:solidFill>
                <a:latin typeface="Calibri"/>
                <a:ea typeface="Calibri"/>
                <a:cs typeface="Calibri"/>
                <a:sym typeface="Calibri"/>
              </a:rPr>
              <a:t>www.youtube.com</a:t>
            </a:r>
            <a:r>
              <a:rPr lang="en-US" sz="1800" dirty="0">
                <a:solidFill>
                  <a:schemeClr val="dk1"/>
                </a:solidFill>
                <a:latin typeface="Calibri"/>
                <a:ea typeface="Calibri"/>
                <a:cs typeface="Calibri"/>
                <a:sym typeface="Calibri"/>
              </a:rPr>
              <a:t>/</a:t>
            </a:r>
            <a:r>
              <a:rPr lang="en-US" sz="1800" dirty="0" err="1">
                <a:solidFill>
                  <a:schemeClr val="dk1"/>
                </a:solidFill>
                <a:latin typeface="Calibri"/>
                <a:ea typeface="Calibri"/>
                <a:cs typeface="Calibri"/>
                <a:sym typeface="Calibri"/>
              </a:rPr>
              <a:t>watch?v</a:t>
            </a:r>
            <a:r>
              <a:rPr lang="en-US" sz="1800" dirty="0">
                <a:solidFill>
                  <a:schemeClr val="dk1"/>
                </a:solidFill>
                <a:latin typeface="Calibri"/>
                <a:ea typeface="Calibri"/>
                <a:cs typeface="Calibri"/>
                <a:sym typeface="Calibri"/>
              </a:rPr>
              <a:t>=</a:t>
            </a:r>
            <a:r>
              <a:rPr lang="en-US" sz="1800" dirty="0" err="1">
                <a:solidFill>
                  <a:schemeClr val="dk1"/>
                </a:solidFill>
                <a:latin typeface="Calibri"/>
                <a:ea typeface="Calibri"/>
                <a:cs typeface="Calibri"/>
                <a:sym typeface="Calibri"/>
              </a:rPr>
              <a:t>aircAruvnKk</a:t>
            </a:r>
            <a:endParaRPr sz="1800" dirty="0">
              <a:solidFill>
                <a:schemeClr val="dk1"/>
              </a:solidFill>
              <a:latin typeface="Calibri"/>
              <a:ea typeface="Calibri"/>
              <a:cs typeface="Calibri"/>
              <a:sym typeface="Calibri"/>
            </a:endParaRPr>
          </a:p>
        </p:txBody>
      </p:sp>
      <p:pic>
        <p:nvPicPr>
          <p:cNvPr id="201" name="Google Shape;201;p31" descr="Home page: https://www.3blue1brown.com/&#10;Brought to you by you: http://3b1b.co/nn1-thanks&#10;Additional funding provided by Amplify Partners&#10;&#10;Full playlist: http://3b1b.co/neural-networks&#10;&#10;Typo correction: At 14:45,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Nielsen's way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title="But what is a Neural Network? | Deep learning, chapter 1">
            <a:hlinkClick r:id="rId3"/>
          </p:cNvPr>
          <p:cNvPicPr preferRelativeResize="0"/>
          <p:nvPr/>
        </p:nvPicPr>
        <p:blipFill>
          <a:blip r:embed="rId4">
            <a:alphaModFix/>
          </a:blip>
          <a:stretch>
            <a:fillRect/>
          </a:stretch>
        </p:blipFill>
        <p:spPr>
          <a:xfrm>
            <a:off x="3311625" y="1453803"/>
            <a:ext cx="5568750" cy="4176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Convolutional neural networks (CNNs)</a:t>
            </a:r>
            <a:endParaRPr/>
          </a:p>
        </p:txBody>
      </p:sp>
      <p:pic>
        <p:nvPicPr>
          <p:cNvPr id="207" name="Google Shape;207;p32" descr="A screenshot of a cell phone&#10;&#10;Description automatically generated"/>
          <p:cNvPicPr preferRelativeResize="0"/>
          <p:nvPr/>
        </p:nvPicPr>
        <p:blipFill rotWithShape="1">
          <a:blip r:embed="rId3">
            <a:alphaModFix/>
          </a:blip>
          <a:srcRect/>
          <a:stretch/>
        </p:blipFill>
        <p:spPr>
          <a:xfrm>
            <a:off x="463778" y="1950879"/>
            <a:ext cx="5632222" cy="2894648"/>
          </a:xfrm>
          <a:prstGeom prst="rect">
            <a:avLst/>
          </a:prstGeom>
          <a:noFill/>
          <a:ln>
            <a:noFill/>
          </a:ln>
        </p:spPr>
      </p:pic>
      <p:pic>
        <p:nvPicPr>
          <p:cNvPr id="208" name="Google Shape;208;p32" descr="A screenshot of a cell phone&#10;&#10;Description automatically generated"/>
          <p:cNvPicPr preferRelativeResize="0"/>
          <p:nvPr/>
        </p:nvPicPr>
        <p:blipFill rotWithShape="1">
          <a:blip r:embed="rId4">
            <a:alphaModFix/>
          </a:blip>
          <a:srcRect/>
          <a:stretch/>
        </p:blipFill>
        <p:spPr>
          <a:xfrm>
            <a:off x="6319520" y="1950879"/>
            <a:ext cx="5632222" cy="2894648"/>
          </a:xfrm>
          <a:prstGeom prst="rect">
            <a:avLst/>
          </a:prstGeom>
          <a:noFill/>
          <a:ln>
            <a:noFill/>
          </a:ln>
        </p:spPr>
      </p:pic>
      <p:sp>
        <p:nvSpPr>
          <p:cNvPr id="209" name="Google Shape;209;p32"/>
          <p:cNvSpPr/>
          <p:nvPr/>
        </p:nvSpPr>
        <p:spPr>
          <a:xfrm>
            <a:off x="2781246" y="6002774"/>
            <a:ext cx="66295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Attribution: http://neuralnetworksanddeeplearning.com/chap6.html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4"/>
          <p:cNvPicPr preferRelativeResize="0"/>
          <p:nvPr/>
        </p:nvPicPr>
        <p:blipFill rotWithShape="1">
          <a:blip r:embed="rId3">
            <a:alphaModFix/>
          </a:blip>
          <a:srcRect/>
          <a:stretch/>
        </p:blipFill>
        <p:spPr>
          <a:xfrm>
            <a:off x="0" y="-1"/>
            <a:ext cx="12192000" cy="6858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ImageNet Large-Scale Visual Recognition Challenge 2014</a:t>
            </a:r>
            <a:endParaRPr/>
          </a:p>
        </p:txBody>
      </p:sp>
      <p:sp>
        <p:nvSpPr>
          <p:cNvPr id="215" name="Google Shape;215;p33"/>
          <p:cNvSpPr txBox="1">
            <a:spLocks noGrp="1"/>
          </p:cNvSpPr>
          <p:nvPr>
            <p:ph type="body" idx="1"/>
          </p:nvPr>
        </p:nvSpPr>
        <p:spPr>
          <a:xfrm>
            <a:off x="838200" y="2099945"/>
            <a:ext cx="5618259"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1000 categories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100,000 test images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GoogLeNet (Inception v1): 7% error</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Human: approx. 5% error</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216" name="Google Shape;216;p33" descr="A close up of an animal&#10;&#10;Description automatically generated"/>
          <p:cNvPicPr preferRelativeResize="0"/>
          <p:nvPr/>
        </p:nvPicPr>
        <p:blipFill rotWithShape="1">
          <a:blip r:embed="rId3">
            <a:alphaModFix/>
          </a:blip>
          <a:srcRect l="16821" t="12889" r="48865" b="64000"/>
          <a:stretch/>
        </p:blipFill>
        <p:spPr>
          <a:xfrm>
            <a:off x="6643977" y="1375169"/>
            <a:ext cx="3459480" cy="3298939"/>
          </a:xfrm>
          <a:prstGeom prst="rect">
            <a:avLst/>
          </a:prstGeom>
          <a:noFill/>
          <a:ln>
            <a:noFill/>
          </a:ln>
        </p:spPr>
      </p:pic>
      <p:pic>
        <p:nvPicPr>
          <p:cNvPr id="217" name="Google Shape;217;p33" descr="A close up of an animal&#10;&#10;Description automatically generated"/>
          <p:cNvPicPr preferRelativeResize="0"/>
          <p:nvPr/>
        </p:nvPicPr>
        <p:blipFill rotWithShape="1">
          <a:blip r:embed="rId3">
            <a:alphaModFix/>
          </a:blip>
          <a:srcRect l="51133" t="14746" r="17479" b="64000"/>
          <a:stretch/>
        </p:blipFill>
        <p:spPr>
          <a:xfrm>
            <a:off x="9128097" y="3899452"/>
            <a:ext cx="2941320" cy="2820035"/>
          </a:xfrm>
          <a:prstGeom prst="rect">
            <a:avLst/>
          </a:prstGeom>
          <a:noFill/>
          <a:ln>
            <a:noFill/>
          </a:ln>
        </p:spPr>
      </p:pic>
      <p:sp>
        <p:nvSpPr>
          <p:cNvPr id="218" name="Google Shape;218;p33"/>
          <p:cNvSpPr/>
          <p:nvPr/>
        </p:nvSpPr>
        <p:spPr>
          <a:xfrm>
            <a:off x="947238" y="5957054"/>
            <a:ext cx="43391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Attribution: https://arxiv.org/abs/1409.4842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Inception v1 (GoogleLeNet)</a:t>
            </a:r>
            <a:endParaRPr/>
          </a:p>
        </p:txBody>
      </p:sp>
      <p:pic>
        <p:nvPicPr>
          <p:cNvPr id="224" name="Google Shape;224;p34"/>
          <p:cNvPicPr preferRelativeResize="0"/>
          <p:nvPr/>
        </p:nvPicPr>
        <p:blipFill rotWithShape="1">
          <a:blip r:embed="rId3">
            <a:alphaModFix/>
          </a:blip>
          <a:srcRect l="31670" t="15262" r="36661" b="15360"/>
          <a:stretch/>
        </p:blipFill>
        <p:spPr>
          <a:xfrm rot="5400000">
            <a:off x="4150699" y="-2366176"/>
            <a:ext cx="3870475" cy="12001577"/>
          </a:xfrm>
          <a:prstGeom prst="rect">
            <a:avLst/>
          </a:prstGeom>
          <a:noFill/>
          <a:ln>
            <a:noFill/>
          </a:ln>
        </p:spPr>
      </p:pic>
      <p:sp>
        <p:nvSpPr>
          <p:cNvPr id="225" name="Google Shape;225;p34"/>
          <p:cNvSpPr txBox="1"/>
          <p:nvPr/>
        </p:nvSpPr>
        <p:spPr>
          <a:xfrm>
            <a:off x="85150" y="5578525"/>
            <a:ext cx="11903400" cy="75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US" sz="1300">
                <a:solidFill>
                  <a:schemeClr val="dk1"/>
                </a:solidFill>
              </a:rPr>
              <a:t>Szegedy, C.; Liu, W.; Jia, Y.; Sermanet, P.; Reed, S.; Anguelov, D.; Erhan, D.; Vanhoucke, V.; and Rabinovich, A. 2015. Going deeper with convolutions. In </a:t>
            </a:r>
            <a:r>
              <a:rPr lang="en-US" sz="1300" i="1">
                <a:solidFill>
                  <a:schemeClr val="dk1"/>
                </a:solidFill>
              </a:rPr>
              <a:t>Proceedings of the IEEE Conference on Computer Vision and Pattern Recognition</a:t>
            </a:r>
            <a:r>
              <a:rPr lang="en-US" sz="1300">
                <a:solidFill>
                  <a:schemeClr val="dk1"/>
                </a:solidFill>
              </a:rPr>
              <a:t>, 1–9</a:t>
            </a:r>
            <a:r>
              <a:rPr lang="en-US">
                <a:solidFill>
                  <a:schemeClr val="dk1"/>
                </a:solidFill>
              </a:rPr>
              <a:t> </a:t>
            </a:r>
            <a:r>
              <a:rPr lang="en-US" u="sng">
                <a:solidFill>
                  <a:schemeClr val="hlink"/>
                </a:solidFill>
                <a:hlinkClick r:id="rId4"/>
              </a:rPr>
              <a:t>10.1109/CVPR.2015.7298594</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Inception v1</a:t>
            </a:r>
            <a:endParaRPr/>
          </a:p>
        </p:txBody>
      </p:sp>
      <p:pic>
        <p:nvPicPr>
          <p:cNvPr id="231" name="Google Shape;231;p35"/>
          <p:cNvPicPr preferRelativeResize="0"/>
          <p:nvPr/>
        </p:nvPicPr>
        <p:blipFill>
          <a:blip r:embed="rId3">
            <a:alphaModFix/>
          </a:blip>
          <a:stretch>
            <a:fillRect/>
          </a:stretch>
        </p:blipFill>
        <p:spPr>
          <a:xfrm>
            <a:off x="3877725" y="173979"/>
            <a:ext cx="5594850" cy="6588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What do CNNs see?</a:t>
            </a:r>
            <a:endParaRPr/>
          </a:p>
        </p:txBody>
      </p:sp>
      <p:sp>
        <p:nvSpPr>
          <p:cNvPr id="237" name="Google Shape;237;p36"/>
          <p:cNvSpPr/>
          <p:nvPr/>
        </p:nvSpPr>
        <p:spPr>
          <a:xfrm>
            <a:off x="432021" y="5715298"/>
            <a:ext cx="5300869"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https://medium.com/@RaghavPrabhu/understanding-of-convolutional-neural-network-cnn-deep-learning-99760835f148</a:t>
            </a:r>
            <a:endParaRPr/>
          </a:p>
        </p:txBody>
      </p:sp>
      <p:pic>
        <p:nvPicPr>
          <p:cNvPr id="238" name="Google Shape;238;p36" descr="A screenshot of a cell phone&#10;&#10;Description automatically generated"/>
          <p:cNvPicPr preferRelativeResize="0"/>
          <p:nvPr/>
        </p:nvPicPr>
        <p:blipFill rotWithShape="1">
          <a:blip r:embed="rId3">
            <a:alphaModFix/>
          </a:blip>
          <a:srcRect l="-1" r="269" b="27749"/>
          <a:stretch/>
        </p:blipFill>
        <p:spPr>
          <a:xfrm>
            <a:off x="1326371" y="1394101"/>
            <a:ext cx="3476216" cy="4069798"/>
          </a:xfrm>
          <a:prstGeom prst="rect">
            <a:avLst/>
          </a:prstGeom>
          <a:noFill/>
          <a:ln>
            <a:noFill/>
          </a:ln>
        </p:spPr>
      </p:pic>
      <p:sp>
        <p:nvSpPr>
          <p:cNvPr id="239" name="Google Shape;239;p36"/>
          <p:cNvSpPr/>
          <p:nvPr/>
        </p:nvSpPr>
        <p:spPr>
          <a:xfrm>
            <a:off x="5982031" y="5715298"/>
            <a:ext cx="60960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https://jhui.github.io/2017/03/16/CNN-Convolutional-neural-network/</a:t>
            </a:r>
            <a:endParaRPr/>
          </a:p>
        </p:txBody>
      </p:sp>
      <p:pic>
        <p:nvPicPr>
          <p:cNvPr id="240" name="Google Shape;240;p36"/>
          <p:cNvPicPr preferRelativeResize="0"/>
          <p:nvPr/>
        </p:nvPicPr>
        <p:blipFill rotWithShape="1">
          <a:blip r:embed="rId4">
            <a:alphaModFix/>
          </a:blip>
          <a:srcRect l="1011" t="-928" r="-1011" b="59537"/>
          <a:stretch/>
        </p:blipFill>
        <p:spPr>
          <a:xfrm>
            <a:off x="6276031" y="2115943"/>
            <a:ext cx="5508000" cy="28386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7"/>
          <p:cNvPicPr preferRelativeResize="0"/>
          <p:nvPr/>
        </p:nvPicPr>
        <p:blipFill rotWithShape="1">
          <a:blip r:embed="rId3">
            <a:alphaModFix/>
          </a:blip>
          <a:srcRect/>
          <a:stretch/>
        </p:blipFill>
        <p:spPr>
          <a:xfrm>
            <a:off x="527655" y="1411540"/>
            <a:ext cx="11136690" cy="5084510"/>
          </a:xfrm>
          <a:prstGeom prst="rect">
            <a:avLst/>
          </a:prstGeom>
          <a:noFill/>
          <a:ln>
            <a:noFill/>
          </a:ln>
        </p:spPr>
      </p:pic>
      <p:sp>
        <p:nvSpPr>
          <p:cNvPr id="246" name="Google Shape;246;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What makes CNNs ‘turn on’?</a:t>
            </a:r>
            <a:endParaRPr/>
          </a:p>
        </p:txBody>
      </p:sp>
      <p:sp>
        <p:nvSpPr>
          <p:cNvPr id="247" name="Google Shape;247;p37"/>
          <p:cNvSpPr/>
          <p:nvPr/>
        </p:nvSpPr>
        <p:spPr>
          <a:xfrm>
            <a:off x="3747338" y="6488668"/>
            <a:ext cx="555927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Attribution: https://distill.pub/2017/feature-visualization/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Style Transfer</a:t>
            </a:r>
            <a:endParaRPr/>
          </a:p>
        </p:txBody>
      </p:sp>
      <p:sp>
        <p:nvSpPr>
          <p:cNvPr id="253" name="Google Shape;253;p38"/>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i="1"/>
              <a:t>A neural algorithm of artistic style</a:t>
            </a:r>
            <a:endParaRPr i="1"/>
          </a:p>
        </p:txBody>
      </p:sp>
      <p:sp>
        <p:nvSpPr>
          <p:cNvPr id="259" name="Google Shape;259;p39"/>
          <p:cNvSpPr/>
          <p:nvPr/>
        </p:nvSpPr>
        <p:spPr>
          <a:xfrm>
            <a:off x="583550" y="5525725"/>
            <a:ext cx="11356500" cy="1233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3"/>
              </a:rPr>
              <a:t>https://deepart.io/</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4"/>
              </a:rPr>
              <a:t>https://arxiv.org/abs/1508.06576</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79400" lvl="0" indent="-279400" algn="l" rtl="0">
              <a:lnSpc>
                <a:spcPct val="135000"/>
              </a:lnSpc>
              <a:spcBef>
                <a:spcPts val="0"/>
              </a:spcBef>
              <a:spcAft>
                <a:spcPts val="0"/>
              </a:spcAft>
              <a:buSzPts val="1100"/>
              <a:buNone/>
            </a:pPr>
            <a:endParaRPr sz="1800">
              <a:solidFill>
                <a:schemeClr val="dk1"/>
              </a:solidFill>
              <a:latin typeface="Calibri"/>
              <a:ea typeface="Calibri"/>
              <a:cs typeface="Calibri"/>
              <a:sym typeface="Calibri"/>
            </a:endParaRPr>
          </a:p>
          <a:p>
            <a:pPr marL="279400" lvl="0" indent="-279400" algn="l" rtl="0">
              <a:lnSpc>
                <a:spcPct val="135000"/>
              </a:lnSpc>
              <a:spcBef>
                <a:spcPts val="0"/>
              </a:spcBef>
              <a:spcAft>
                <a:spcPts val="0"/>
              </a:spcAft>
              <a:buSzPts val="1100"/>
              <a:buNone/>
            </a:pPr>
            <a:endParaRPr sz="1800">
              <a:solidFill>
                <a:schemeClr val="dk1"/>
              </a:solidFill>
              <a:latin typeface="Calibri"/>
              <a:ea typeface="Calibri"/>
              <a:cs typeface="Calibri"/>
              <a:sym typeface="Calibri"/>
            </a:endParaRPr>
          </a:p>
        </p:txBody>
      </p:sp>
      <p:pic>
        <p:nvPicPr>
          <p:cNvPr id="260" name="Google Shape;260;p39" descr="A picture containing outdoor, grass&#10;&#10;Description automatically generated"/>
          <p:cNvPicPr preferRelativeResize="0"/>
          <p:nvPr/>
        </p:nvPicPr>
        <p:blipFill rotWithShape="1">
          <a:blip r:embed="rId5">
            <a:alphaModFix/>
          </a:blip>
          <a:srcRect/>
          <a:stretch/>
        </p:blipFill>
        <p:spPr>
          <a:xfrm>
            <a:off x="7844361" y="2112959"/>
            <a:ext cx="3509439" cy="2632079"/>
          </a:xfrm>
          <a:prstGeom prst="rect">
            <a:avLst/>
          </a:prstGeom>
          <a:noFill/>
          <a:ln>
            <a:noFill/>
          </a:ln>
        </p:spPr>
      </p:pic>
      <p:pic>
        <p:nvPicPr>
          <p:cNvPr id="261" name="Google Shape;261;p39" descr="A picture containing outdoor&#10;&#10;Description automatically generated"/>
          <p:cNvPicPr preferRelativeResize="0"/>
          <p:nvPr/>
        </p:nvPicPr>
        <p:blipFill rotWithShape="1">
          <a:blip r:embed="rId6">
            <a:alphaModFix/>
          </a:blip>
          <a:srcRect/>
          <a:stretch/>
        </p:blipFill>
        <p:spPr>
          <a:xfrm>
            <a:off x="4213961" y="2112959"/>
            <a:ext cx="3509439" cy="2632079"/>
          </a:xfrm>
          <a:prstGeom prst="rect">
            <a:avLst/>
          </a:prstGeom>
          <a:noFill/>
          <a:ln>
            <a:noFill/>
          </a:ln>
        </p:spPr>
      </p:pic>
      <p:pic>
        <p:nvPicPr>
          <p:cNvPr id="262" name="Google Shape;262;p39" descr="A castle with water in the background&#10;&#10;Description automatically generated"/>
          <p:cNvPicPr preferRelativeResize="0"/>
          <p:nvPr/>
        </p:nvPicPr>
        <p:blipFill rotWithShape="1">
          <a:blip r:embed="rId7">
            <a:alphaModFix/>
          </a:blip>
          <a:srcRect/>
          <a:stretch/>
        </p:blipFill>
        <p:spPr>
          <a:xfrm>
            <a:off x="583561" y="2112961"/>
            <a:ext cx="3509439" cy="26320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Style transfer</a:t>
            </a:r>
            <a:endParaRPr/>
          </a:p>
        </p:txBody>
      </p:sp>
      <p:sp>
        <p:nvSpPr>
          <p:cNvPr id="268" name="Google Shape;268;p40"/>
          <p:cNvSpPr txBox="1">
            <a:spLocks noGrp="1"/>
          </p:cNvSpPr>
          <p:nvPr>
            <p:ph type="body" idx="1"/>
          </p:nvPr>
        </p:nvSpPr>
        <p:spPr>
          <a:xfrm>
            <a:off x="838200" y="5835950"/>
            <a:ext cx="10515600" cy="594900"/>
          </a:xfrm>
          <a:prstGeom prst="rect">
            <a:avLst/>
          </a:prstGeom>
        </p:spPr>
        <p:txBody>
          <a:bodyPr spcFirstLastPara="1" wrap="square" lIns="91425" tIns="45700" rIns="91425" bIns="45700" anchor="t" anchorCtr="0">
            <a:noAutofit/>
          </a:bodyPr>
          <a:lstStyle/>
          <a:p>
            <a:pPr marL="279400" lvl="0" indent="-279400" algn="l" rtl="0">
              <a:lnSpc>
                <a:spcPct val="135000"/>
              </a:lnSpc>
              <a:spcBef>
                <a:spcPts val="0"/>
              </a:spcBef>
              <a:spcAft>
                <a:spcPts val="0"/>
              </a:spcAft>
              <a:buClr>
                <a:schemeClr val="dk1"/>
              </a:buClr>
              <a:buSzPts val="1100"/>
              <a:buFont typeface="Arial"/>
              <a:buNone/>
            </a:pPr>
            <a:r>
              <a:rPr lang="en-US" sz="1800"/>
              <a:t>Gatys, L.A., Ecker, A.S., Bethge, M., 2016. Image style transfer using convolutional neural networks, in: The IEEE Conference on Computer Vision and Pattern Recognition (CVPR).</a:t>
            </a:r>
            <a:endParaRPr/>
          </a:p>
        </p:txBody>
      </p:sp>
      <p:pic>
        <p:nvPicPr>
          <p:cNvPr id="269" name="Google Shape;269;p40"/>
          <p:cNvPicPr preferRelativeResize="0"/>
          <p:nvPr/>
        </p:nvPicPr>
        <p:blipFill>
          <a:blip r:embed="rId3">
            <a:alphaModFix/>
          </a:blip>
          <a:stretch>
            <a:fillRect/>
          </a:stretch>
        </p:blipFill>
        <p:spPr>
          <a:xfrm>
            <a:off x="2505725" y="1366600"/>
            <a:ext cx="6507250" cy="42153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75" name="Google Shape;275;p4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76" name="Google Shape;276;p41"/>
          <p:cNvPicPr preferRelativeResize="0"/>
          <p:nvPr/>
        </p:nvPicPr>
        <p:blipFill>
          <a:blip r:embed="rId3">
            <a:alphaModFix/>
          </a:blip>
          <a:stretch>
            <a:fillRect/>
          </a:stretch>
        </p:blipFill>
        <p:spPr>
          <a:xfrm>
            <a:off x="0" y="328166"/>
            <a:ext cx="12192000" cy="6201669"/>
          </a:xfrm>
          <a:prstGeom prst="rect">
            <a:avLst/>
          </a:prstGeom>
          <a:noFill/>
          <a:ln>
            <a:noFill/>
          </a:ln>
        </p:spPr>
      </p:pic>
      <p:sp>
        <p:nvSpPr>
          <p:cNvPr id="277" name="Google Shape;277;p41"/>
          <p:cNvSpPr txBox="1"/>
          <p:nvPr/>
        </p:nvSpPr>
        <p:spPr>
          <a:xfrm>
            <a:off x="10960300" y="127000"/>
            <a:ext cx="6966900" cy="8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Content loss</a:t>
            </a:r>
            <a:endParaRPr/>
          </a:p>
        </p:txBody>
      </p:sp>
      <p:pic>
        <p:nvPicPr>
          <p:cNvPr id="283" name="Google Shape;283;p42"/>
          <p:cNvPicPr preferRelativeResize="0"/>
          <p:nvPr/>
        </p:nvPicPr>
        <p:blipFill>
          <a:blip r:embed="rId3">
            <a:alphaModFix/>
          </a:blip>
          <a:stretch>
            <a:fillRect/>
          </a:stretch>
        </p:blipFill>
        <p:spPr>
          <a:xfrm>
            <a:off x="2724150" y="2582762"/>
            <a:ext cx="6433046" cy="1692474"/>
          </a:xfrm>
          <a:prstGeom prst="rect">
            <a:avLst/>
          </a:prstGeom>
          <a:noFill/>
          <a:ln>
            <a:noFill/>
          </a:ln>
        </p:spPr>
      </p:pic>
      <p:sp>
        <p:nvSpPr>
          <p:cNvPr id="284" name="Google Shape;284;p42"/>
          <p:cNvSpPr txBox="1"/>
          <p:nvPr/>
        </p:nvSpPr>
        <p:spPr>
          <a:xfrm>
            <a:off x="499650" y="3228025"/>
            <a:ext cx="2152800" cy="5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libri"/>
                <a:ea typeface="Calibri"/>
                <a:cs typeface="Calibri"/>
                <a:sym typeface="Calibri"/>
              </a:rPr>
              <a:t>TOTAL CONTENT LOSS</a:t>
            </a:r>
            <a:endParaRPr sz="1700" b="1">
              <a:latin typeface="Calibri"/>
              <a:ea typeface="Calibri"/>
              <a:cs typeface="Calibri"/>
              <a:sym typeface="Calibri"/>
            </a:endParaRPr>
          </a:p>
        </p:txBody>
      </p:sp>
      <p:cxnSp>
        <p:nvCxnSpPr>
          <p:cNvPr id="285" name="Google Shape;285;p42"/>
          <p:cNvCxnSpPr>
            <a:stCxn id="284" idx="3"/>
          </p:cNvCxnSpPr>
          <p:nvPr/>
        </p:nvCxnSpPr>
        <p:spPr>
          <a:xfrm>
            <a:off x="2652450" y="3487375"/>
            <a:ext cx="338400" cy="3600"/>
          </a:xfrm>
          <a:prstGeom prst="straightConnector1">
            <a:avLst/>
          </a:prstGeom>
          <a:noFill/>
          <a:ln w="9525" cap="flat" cmpd="sng">
            <a:solidFill>
              <a:schemeClr val="dk2"/>
            </a:solidFill>
            <a:prstDash val="solid"/>
            <a:round/>
            <a:headEnd type="none" w="med" len="med"/>
            <a:tailEnd type="triangle" w="med" len="med"/>
          </a:ln>
        </p:spPr>
      </p:cxnSp>
      <p:sp>
        <p:nvSpPr>
          <p:cNvPr id="286" name="Google Shape;286;p42"/>
          <p:cNvSpPr txBox="1"/>
          <p:nvPr/>
        </p:nvSpPr>
        <p:spPr>
          <a:xfrm>
            <a:off x="1423075" y="2173275"/>
            <a:ext cx="15678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content image </a:t>
            </a:r>
            <a:endParaRPr sz="1800">
              <a:latin typeface="Calibri"/>
              <a:ea typeface="Calibri"/>
              <a:cs typeface="Calibri"/>
              <a:sym typeface="Calibri"/>
            </a:endParaRPr>
          </a:p>
        </p:txBody>
      </p:sp>
      <p:sp>
        <p:nvSpPr>
          <p:cNvPr id="287" name="Google Shape;287;p42"/>
          <p:cNvSpPr txBox="1"/>
          <p:nvPr/>
        </p:nvSpPr>
        <p:spPr>
          <a:xfrm>
            <a:off x="3098225" y="1690825"/>
            <a:ext cx="15678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target image </a:t>
            </a:r>
            <a:endParaRPr sz="1800">
              <a:latin typeface="Calibri"/>
              <a:ea typeface="Calibri"/>
              <a:cs typeface="Calibri"/>
              <a:sym typeface="Calibri"/>
            </a:endParaRPr>
          </a:p>
        </p:txBody>
      </p:sp>
      <p:cxnSp>
        <p:nvCxnSpPr>
          <p:cNvPr id="288" name="Google Shape;288;p42"/>
          <p:cNvCxnSpPr>
            <a:stCxn id="286" idx="3"/>
          </p:cNvCxnSpPr>
          <p:nvPr/>
        </p:nvCxnSpPr>
        <p:spPr>
          <a:xfrm>
            <a:off x="2990875" y="2410125"/>
            <a:ext cx="1613100" cy="798900"/>
          </a:xfrm>
          <a:prstGeom prst="straightConnector1">
            <a:avLst/>
          </a:prstGeom>
          <a:noFill/>
          <a:ln w="9525" cap="flat" cmpd="sng">
            <a:solidFill>
              <a:schemeClr val="dk2"/>
            </a:solidFill>
            <a:prstDash val="solid"/>
            <a:round/>
            <a:headEnd type="none" w="med" len="med"/>
            <a:tailEnd type="triangle" w="med" len="med"/>
          </a:ln>
        </p:spPr>
      </p:cxnSp>
      <p:cxnSp>
        <p:nvCxnSpPr>
          <p:cNvPr id="289" name="Google Shape;289;p42"/>
          <p:cNvCxnSpPr>
            <a:stCxn id="287" idx="2"/>
          </p:cNvCxnSpPr>
          <p:nvPr/>
        </p:nvCxnSpPr>
        <p:spPr>
          <a:xfrm>
            <a:off x="3882125" y="2164525"/>
            <a:ext cx="1071600" cy="1022100"/>
          </a:xfrm>
          <a:prstGeom prst="straightConnector1">
            <a:avLst/>
          </a:prstGeom>
          <a:noFill/>
          <a:ln w="9525" cap="flat" cmpd="sng">
            <a:solidFill>
              <a:schemeClr val="dk2"/>
            </a:solidFill>
            <a:prstDash val="solid"/>
            <a:round/>
            <a:headEnd type="none" w="med" len="med"/>
            <a:tailEnd type="triangle" w="med" len="med"/>
          </a:ln>
        </p:spPr>
      </p:cxnSp>
      <p:sp>
        <p:nvSpPr>
          <p:cNvPr id="290" name="Google Shape;290;p42"/>
          <p:cNvSpPr txBox="1"/>
          <p:nvPr/>
        </p:nvSpPr>
        <p:spPr>
          <a:xfrm>
            <a:off x="6566575" y="1846150"/>
            <a:ext cx="26508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output matrix of layer ‘l’</a:t>
            </a:r>
            <a:endParaRPr sz="1800">
              <a:latin typeface="Calibri"/>
              <a:ea typeface="Calibri"/>
              <a:cs typeface="Calibri"/>
              <a:sym typeface="Calibri"/>
            </a:endParaRPr>
          </a:p>
        </p:txBody>
      </p:sp>
      <p:cxnSp>
        <p:nvCxnSpPr>
          <p:cNvPr id="291" name="Google Shape;291;p42"/>
          <p:cNvCxnSpPr>
            <a:stCxn id="290" idx="2"/>
          </p:cNvCxnSpPr>
          <p:nvPr/>
        </p:nvCxnSpPr>
        <p:spPr>
          <a:xfrm flipH="1">
            <a:off x="7435075" y="2319850"/>
            <a:ext cx="456900" cy="776400"/>
          </a:xfrm>
          <a:prstGeom prst="straightConnector1">
            <a:avLst/>
          </a:prstGeom>
          <a:noFill/>
          <a:ln w="9525" cap="flat" cmpd="sng">
            <a:solidFill>
              <a:schemeClr val="dk2"/>
            </a:solidFill>
            <a:prstDash val="solid"/>
            <a:round/>
            <a:headEnd type="none" w="med" len="med"/>
            <a:tailEnd type="triangle" w="med" len="med"/>
          </a:ln>
        </p:spPr>
      </p:cxnSp>
      <p:cxnSp>
        <p:nvCxnSpPr>
          <p:cNvPr id="292" name="Google Shape;292;p42"/>
          <p:cNvCxnSpPr>
            <a:stCxn id="290" idx="2"/>
          </p:cNvCxnSpPr>
          <p:nvPr/>
        </p:nvCxnSpPr>
        <p:spPr>
          <a:xfrm>
            <a:off x="7891975" y="2319850"/>
            <a:ext cx="423000" cy="810300"/>
          </a:xfrm>
          <a:prstGeom prst="straightConnector1">
            <a:avLst/>
          </a:prstGeom>
          <a:noFill/>
          <a:ln w="9525" cap="flat" cmpd="sng">
            <a:solidFill>
              <a:schemeClr val="dk2"/>
            </a:solidFill>
            <a:prstDash val="solid"/>
            <a:round/>
            <a:headEnd type="none" w="med" len="med"/>
            <a:tailEnd type="triangle" w="med" len="med"/>
          </a:ln>
        </p:spPr>
      </p:cxnSp>
      <p:sp>
        <p:nvSpPr>
          <p:cNvPr id="293" name="Google Shape;293;p42"/>
          <p:cNvSpPr txBox="1"/>
          <p:nvPr/>
        </p:nvSpPr>
        <p:spPr>
          <a:xfrm>
            <a:off x="7233025" y="4349525"/>
            <a:ext cx="2301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target image: </a:t>
            </a:r>
            <a:r>
              <a:rPr lang="en-US" sz="1800" b="1">
                <a:latin typeface="Calibri"/>
                <a:ea typeface="Calibri"/>
                <a:cs typeface="Calibri"/>
                <a:sym typeface="Calibri"/>
              </a:rPr>
              <a:t>changes</a:t>
            </a:r>
            <a:endParaRPr sz="1800" b="1">
              <a:latin typeface="Calibri"/>
              <a:ea typeface="Calibri"/>
              <a:cs typeface="Calibri"/>
              <a:sym typeface="Calibri"/>
            </a:endParaRPr>
          </a:p>
        </p:txBody>
      </p:sp>
      <p:sp>
        <p:nvSpPr>
          <p:cNvPr id="294" name="Google Shape;294;p42"/>
          <p:cNvSpPr txBox="1"/>
          <p:nvPr/>
        </p:nvSpPr>
        <p:spPr>
          <a:xfrm>
            <a:off x="9264300" y="3821625"/>
            <a:ext cx="21528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content image: </a:t>
            </a:r>
            <a:r>
              <a:rPr lang="en-US" sz="1800" b="1">
                <a:latin typeface="Calibri"/>
                <a:ea typeface="Calibri"/>
                <a:cs typeface="Calibri"/>
                <a:sym typeface="Calibri"/>
              </a:rPr>
              <a:t>fixed</a:t>
            </a:r>
            <a:endParaRPr sz="1800" b="1">
              <a:latin typeface="Calibri"/>
              <a:ea typeface="Calibri"/>
              <a:cs typeface="Calibri"/>
              <a:sym typeface="Calibri"/>
            </a:endParaRPr>
          </a:p>
        </p:txBody>
      </p:sp>
      <p:cxnSp>
        <p:nvCxnSpPr>
          <p:cNvPr id="295" name="Google Shape;295;p42"/>
          <p:cNvCxnSpPr>
            <a:stCxn id="293" idx="1"/>
          </p:cNvCxnSpPr>
          <p:nvPr/>
        </p:nvCxnSpPr>
        <p:spPr>
          <a:xfrm rot="10800000" flipH="1">
            <a:off x="7233025" y="3626525"/>
            <a:ext cx="44100" cy="949800"/>
          </a:xfrm>
          <a:prstGeom prst="straightConnector1">
            <a:avLst/>
          </a:prstGeom>
          <a:noFill/>
          <a:ln w="9525" cap="flat" cmpd="sng">
            <a:solidFill>
              <a:schemeClr val="dk2"/>
            </a:solidFill>
            <a:prstDash val="solid"/>
            <a:round/>
            <a:headEnd type="none" w="med" len="med"/>
            <a:tailEnd type="triangle" w="med" len="med"/>
          </a:ln>
        </p:spPr>
      </p:cxnSp>
      <p:cxnSp>
        <p:nvCxnSpPr>
          <p:cNvPr id="296" name="Google Shape;296;p42"/>
          <p:cNvCxnSpPr>
            <a:stCxn id="294" idx="1"/>
          </p:cNvCxnSpPr>
          <p:nvPr/>
        </p:nvCxnSpPr>
        <p:spPr>
          <a:xfrm rot="10800000">
            <a:off x="8540400" y="3761625"/>
            <a:ext cx="723900" cy="286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86B271A-591D-584E-8578-D28756375B9E}"/>
              </a:ext>
            </a:extLst>
          </p:cNvPr>
          <p:cNvPicPr>
            <a:picLocks noChangeAspect="1"/>
          </p:cNvPicPr>
          <p:nvPr/>
        </p:nvPicPr>
        <p:blipFill>
          <a:blip r:embed="rId2"/>
          <a:stretch>
            <a:fillRect/>
          </a:stretch>
        </p:blipFill>
        <p:spPr>
          <a:xfrm>
            <a:off x="534444" y="676597"/>
            <a:ext cx="11123112" cy="6062318"/>
          </a:xfrm>
          <a:prstGeom prst="rect">
            <a:avLst/>
          </a:prstGeom>
        </p:spPr>
      </p:pic>
    </p:spTree>
    <p:extLst>
      <p:ext uri="{BB962C8B-B14F-4D97-AF65-F5344CB8AC3E}">
        <p14:creationId xmlns:p14="http://schemas.microsoft.com/office/powerpoint/2010/main" val="3348435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1" name="Google Shape;301;p43"/>
          <p:cNvGrpSpPr/>
          <p:nvPr/>
        </p:nvGrpSpPr>
        <p:grpSpPr>
          <a:xfrm>
            <a:off x="705075" y="2173275"/>
            <a:ext cx="5491800" cy="2859450"/>
            <a:chOff x="299025" y="321475"/>
            <a:chExt cx="5491800" cy="2859450"/>
          </a:xfrm>
        </p:grpSpPr>
        <p:pic>
          <p:nvPicPr>
            <p:cNvPr id="302" name="Google Shape;302;p43"/>
            <p:cNvPicPr preferRelativeResize="0"/>
            <p:nvPr/>
          </p:nvPicPr>
          <p:blipFill>
            <a:blip r:embed="rId3">
              <a:alphaModFix/>
            </a:blip>
            <a:stretch>
              <a:fillRect/>
            </a:stretch>
          </p:blipFill>
          <p:spPr>
            <a:xfrm>
              <a:off x="299025" y="863025"/>
              <a:ext cx="5491800" cy="1973800"/>
            </a:xfrm>
            <a:prstGeom prst="rect">
              <a:avLst/>
            </a:prstGeom>
            <a:noFill/>
            <a:ln>
              <a:noFill/>
            </a:ln>
          </p:spPr>
        </p:pic>
        <p:sp>
          <p:nvSpPr>
            <p:cNvPr id="303" name="Google Shape;303;p43"/>
            <p:cNvSpPr txBox="1"/>
            <p:nvPr/>
          </p:nvSpPr>
          <p:spPr>
            <a:xfrm>
              <a:off x="1017025" y="321475"/>
              <a:ext cx="26508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output matrix of layer ‘l’</a:t>
              </a:r>
              <a:endParaRPr sz="1800">
                <a:latin typeface="Calibri"/>
                <a:ea typeface="Calibri"/>
                <a:cs typeface="Calibri"/>
                <a:sym typeface="Calibri"/>
              </a:endParaRPr>
            </a:p>
          </p:txBody>
        </p:sp>
        <p:cxnSp>
          <p:nvCxnSpPr>
            <p:cNvPr id="304" name="Google Shape;304;p43"/>
            <p:cNvCxnSpPr>
              <a:stCxn id="303" idx="3"/>
            </p:cNvCxnSpPr>
            <p:nvPr/>
          </p:nvCxnSpPr>
          <p:spPr>
            <a:xfrm>
              <a:off x="3667825" y="558325"/>
              <a:ext cx="575400" cy="778200"/>
            </a:xfrm>
            <a:prstGeom prst="straightConnector1">
              <a:avLst/>
            </a:prstGeom>
            <a:noFill/>
            <a:ln w="9525" cap="flat" cmpd="sng">
              <a:solidFill>
                <a:schemeClr val="dk2"/>
              </a:solidFill>
              <a:prstDash val="solid"/>
              <a:round/>
              <a:headEnd type="none" w="med" len="med"/>
              <a:tailEnd type="triangle" w="med" len="med"/>
            </a:ln>
          </p:spPr>
        </p:cxnSp>
        <p:sp>
          <p:nvSpPr>
            <p:cNvPr id="305" name="Google Shape;305;p43"/>
            <p:cNvSpPr txBox="1"/>
            <p:nvPr/>
          </p:nvSpPr>
          <p:spPr>
            <a:xfrm>
              <a:off x="831050" y="2707225"/>
              <a:ext cx="26508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Gram (overlap) matrix</a:t>
              </a:r>
              <a:endParaRPr sz="1800">
                <a:latin typeface="Calibri"/>
                <a:ea typeface="Calibri"/>
                <a:cs typeface="Calibri"/>
                <a:sym typeface="Calibri"/>
              </a:endParaRPr>
            </a:p>
          </p:txBody>
        </p:sp>
        <p:cxnSp>
          <p:nvCxnSpPr>
            <p:cNvPr id="306" name="Google Shape;306;p43"/>
            <p:cNvCxnSpPr>
              <a:stCxn id="305" idx="1"/>
            </p:cNvCxnSpPr>
            <p:nvPr/>
          </p:nvCxnSpPr>
          <p:spPr>
            <a:xfrm rot="10800000" flipH="1">
              <a:off x="831050" y="1968175"/>
              <a:ext cx="186000" cy="975900"/>
            </a:xfrm>
            <a:prstGeom prst="straightConnector1">
              <a:avLst/>
            </a:prstGeom>
            <a:noFill/>
            <a:ln w="9525" cap="flat" cmpd="sng">
              <a:solidFill>
                <a:schemeClr val="dk2"/>
              </a:solidFill>
              <a:prstDash val="solid"/>
              <a:round/>
              <a:headEnd type="none" w="med" len="med"/>
              <a:tailEnd type="triangle" w="med" len="med"/>
            </a:ln>
          </p:spPr>
        </p:cxnSp>
      </p:grpSp>
      <p:grpSp>
        <p:nvGrpSpPr>
          <p:cNvPr id="307" name="Google Shape;307;p43"/>
          <p:cNvGrpSpPr/>
          <p:nvPr/>
        </p:nvGrpSpPr>
        <p:grpSpPr>
          <a:xfrm>
            <a:off x="6600400" y="2173275"/>
            <a:ext cx="5047125" cy="1825500"/>
            <a:chOff x="6577850" y="1596075"/>
            <a:chExt cx="5047125" cy="1825500"/>
          </a:xfrm>
        </p:grpSpPr>
        <p:pic>
          <p:nvPicPr>
            <p:cNvPr id="308" name="Google Shape;308;p43"/>
            <p:cNvPicPr preferRelativeResize="0"/>
            <p:nvPr/>
          </p:nvPicPr>
          <p:blipFill>
            <a:blip r:embed="rId4">
              <a:alphaModFix/>
            </a:blip>
            <a:stretch>
              <a:fillRect/>
            </a:stretch>
          </p:blipFill>
          <p:spPr>
            <a:xfrm>
              <a:off x="6577850" y="2173275"/>
              <a:ext cx="5047125" cy="1248300"/>
            </a:xfrm>
            <a:prstGeom prst="rect">
              <a:avLst/>
            </a:prstGeom>
            <a:noFill/>
            <a:ln>
              <a:noFill/>
            </a:ln>
          </p:spPr>
        </p:pic>
        <p:sp>
          <p:nvSpPr>
            <p:cNvPr id="309" name="Google Shape;309;p43"/>
            <p:cNvSpPr txBox="1"/>
            <p:nvPr/>
          </p:nvSpPr>
          <p:spPr>
            <a:xfrm>
              <a:off x="6792175" y="1596075"/>
              <a:ext cx="38013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Quantum mechanical overlap matrix</a:t>
              </a:r>
              <a:endParaRPr sz="1800">
                <a:latin typeface="Calibri"/>
                <a:ea typeface="Calibri"/>
                <a:cs typeface="Calibri"/>
                <a:sym typeface="Calibri"/>
              </a:endParaRPr>
            </a:p>
          </p:txBody>
        </p:sp>
      </p:grpSp>
      <p:sp>
        <p:nvSpPr>
          <p:cNvPr id="310" name="Google Shape;310;p43"/>
          <p:cNvSpPr txBox="1">
            <a:spLocks noGrp="1"/>
          </p:cNvSpPr>
          <p:nvPr>
            <p:ph type="title" idx="4294967295"/>
          </p:nvPr>
        </p:nvSpPr>
        <p:spPr>
          <a:xfrm>
            <a:off x="838200" y="3200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Style loss - Gram Matrix</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44"/>
          <p:cNvGrpSpPr/>
          <p:nvPr/>
        </p:nvGrpSpPr>
        <p:grpSpPr>
          <a:xfrm>
            <a:off x="933775" y="4078075"/>
            <a:ext cx="9788425" cy="2517851"/>
            <a:chOff x="170400" y="239825"/>
            <a:chExt cx="9788425" cy="2517851"/>
          </a:xfrm>
        </p:grpSpPr>
        <p:pic>
          <p:nvPicPr>
            <p:cNvPr id="316" name="Google Shape;316;p44"/>
            <p:cNvPicPr preferRelativeResize="0"/>
            <p:nvPr/>
          </p:nvPicPr>
          <p:blipFill rotWithShape="1">
            <a:blip r:embed="rId3">
              <a:alphaModFix/>
            </a:blip>
            <a:srcRect t="57937"/>
            <a:stretch/>
          </p:blipFill>
          <p:spPr>
            <a:xfrm>
              <a:off x="1213875" y="1079351"/>
              <a:ext cx="7124451" cy="1678325"/>
            </a:xfrm>
            <a:prstGeom prst="rect">
              <a:avLst/>
            </a:prstGeom>
            <a:noFill/>
            <a:ln>
              <a:noFill/>
            </a:ln>
          </p:spPr>
        </p:pic>
        <p:sp>
          <p:nvSpPr>
            <p:cNvPr id="317" name="Google Shape;317;p44"/>
            <p:cNvSpPr txBox="1"/>
            <p:nvPr/>
          </p:nvSpPr>
          <p:spPr>
            <a:xfrm>
              <a:off x="170400" y="872925"/>
              <a:ext cx="1283400" cy="5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latin typeface="Calibri"/>
                  <a:ea typeface="Calibri"/>
                  <a:cs typeface="Calibri"/>
                  <a:sym typeface="Calibri"/>
                </a:rPr>
                <a:t>style image</a:t>
              </a:r>
              <a:endParaRPr sz="1700">
                <a:latin typeface="Calibri"/>
                <a:ea typeface="Calibri"/>
                <a:cs typeface="Calibri"/>
                <a:sym typeface="Calibri"/>
              </a:endParaRPr>
            </a:p>
          </p:txBody>
        </p:sp>
        <p:sp>
          <p:nvSpPr>
            <p:cNvPr id="318" name="Google Shape;318;p44"/>
            <p:cNvSpPr txBox="1"/>
            <p:nvPr/>
          </p:nvSpPr>
          <p:spPr>
            <a:xfrm>
              <a:off x="228600" y="354225"/>
              <a:ext cx="1354800" cy="5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latin typeface="Calibri"/>
                  <a:ea typeface="Calibri"/>
                  <a:cs typeface="Calibri"/>
                  <a:sym typeface="Calibri"/>
                </a:rPr>
                <a:t>target image</a:t>
              </a:r>
              <a:endParaRPr sz="1700">
                <a:latin typeface="Calibri"/>
                <a:ea typeface="Calibri"/>
                <a:cs typeface="Calibri"/>
                <a:sym typeface="Calibri"/>
              </a:endParaRPr>
            </a:p>
          </p:txBody>
        </p:sp>
        <p:cxnSp>
          <p:nvCxnSpPr>
            <p:cNvPr id="319" name="Google Shape;319;p44"/>
            <p:cNvCxnSpPr>
              <a:stCxn id="318" idx="3"/>
            </p:cNvCxnSpPr>
            <p:nvPr/>
          </p:nvCxnSpPr>
          <p:spPr>
            <a:xfrm>
              <a:off x="1583400" y="613575"/>
              <a:ext cx="2515200" cy="959400"/>
            </a:xfrm>
            <a:prstGeom prst="straightConnector1">
              <a:avLst/>
            </a:prstGeom>
            <a:noFill/>
            <a:ln w="9525" cap="flat" cmpd="sng">
              <a:solidFill>
                <a:schemeClr val="dk2"/>
              </a:solidFill>
              <a:prstDash val="solid"/>
              <a:round/>
              <a:headEnd type="none" w="med" len="med"/>
              <a:tailEnd type="triangle" w="med" len="med"/>
            </a:ln>
          </p:spPr>
        </p:cxnSp>
        <p:cxnSp>
          <p:nvCxnSpPr>
            <p:cNvPr id="320" name="Google Shape;320;p44"/>
            <p:cNvCxnSpPr>
              <a:stCxn id="317" idx="3"/>
            </p:cNvCxnSpPr>
            <p:nvPr/>
          </p:nvCxnSpPr>
          <p:spPr>
            <a:xfrm>
              <a:off x="1453800" y="1132275"/>
              <a:ext cx="2204100" cy="453600"/>
            </a:xfrm>
            <a:prstGeom prst="straightConnector1">
              <a:avLst/>
            </a:prstGeom>
            <a:noFill/>
            <a:ln w="9525" cap="flat" cmpd="sng">
              <a:solidFill>
                <a:schemeClr val="dk2"/>
              </a:solidFill>
              <a:prstDash val="solid"/>
              <a:round/>
              <a:headEnd type="none" w="med" len="med"/>
              <a:tailEnd type="triangle" w="med" len="med"/>
            </a:ln>
          </p:spPr>
        </p:cxnSp>
        <p:sp>
          <p:nvSpPr>
            <p:cNvPr id="321" name="Google Shape;321;p44"/>
            <p:cNvSpPr txBox="1"/>
            <p:nvPr/>
          </p:nvSpPr>
          <p:spPr>
            <a:xfrm>
              <a:off x="5758225" y="239825"/>
              <a:ext cx="16854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sum over layers</a:t>
              </a:r>
              <a:endParaRPr sz="1800">
                <a:latin typeface="Calibri"/>
                <a:ea typeface="Calibri"/>
                <a:cs typeface="Calibri"/>
                <a:sym typeface="Calibri"/>
              </a:endParaRPr>
            </a:p>
          </p:txBody>
        </p:sp>
        <p:cxnSp>
          <p:nvCxnSpPr>
            <p:cNvPr id="322" name="Google Shape;322;p44"/>
            <p:cNvCxnSpPr>
              <a:stCxn id="321" idx="1"/>
            </p:cNvCxnSpPr>
            <p:nvPr/>
          </p:nvCxnSpPr>
          <p:spPr>
            <a:xfrm flipH="1">
              <a:off x="5265625" y="427775"/>
              <a:ext cx="492600" cy="667800"/>
            </a:xfrm>
            <a:prstGeom prst="straightConnector1">
              <a:avLst/>
            </a:prstGeom>
            <a:noFill/>
            <a:ln w="9525" cap="flat" cmpd="sng">
              <a:solidFill>
                <a:schemeClr val="dk2"/>
              </a:solidFill>
              <a:prstDash val="solid"/>
              <a:round/>
              <a:headEnd type="none" w="med" len="med"/>
              <a:tailEnd type="triangle" w="med" len="med"/>
            </a:ln>
          </p:spPr>
        </p:cxnSp>
        <p:sp>
          <p:nvSpPr>
            <p:cNvPr id="323" name="Google Shape;323;p44"/>
            <p:cNvSpPr txBox="1"/>
            <p:nvPr/>
          </p:nvSpPr>
          <p:spPr>
            <a:xfrm>
              <a:off x="6574950" y="641725"/>
              <a:ext cx="23205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weight of layer</a:t>
              </a:r>
              <a:endParaRPr sz="1800">
                <a:latin typeface="Calibri"/>
                <a:ea typeface="Calibri"/>
                <a:cs typeface="Calibri"/>
                <a:sym typeface="Calibri"/>
              </a:endParaRPr>
            </a:p>
          </p:txBody>
        </p:sp>
        <p:cxnSp>
          <p:nvCxnSpPr>
            <p:cNvPr id="324" name="Google Shape;324;p44"/>
            <p:cNvCxnSpPr>
              <a:stCxn id="323" idx="1"/>
            </p:cNvCxnSpPr>
            <p:nvPr/>
          </p:nvCxnSpPr>
          <p:spPr>
            <a:xfrm flipH="1">
              <a:off x="5706450" y="829675"/>
              <a:ext cx="868500" cy="810300"/>
            </a:xfrm>
            <a:prstGeom prst="straightConnector1">
              <a:avLst/>
            </a:prstGeom>
            <a:noFill/>
            <a:ln w="9525" cap="flat" cmpd="sng">
              <a:solidFill>
                <a:schemeClr val="dk2"/>
              </a:solidFill>
              <a:prstDash val="solid"/>
              <a:round/>
              <a:headEnd type="none" w="med" len="med"/>
              <a:tailEnd type="triangle" w="med" len="med"/>
            </a:ln>
          </p:spPr>
        </p:cxnSp>
        <p:sp>
          <p:nvSpPr>
            <p:cNvPr id="325" name="Google Shape;325;p44"/>
            <p:cNvSpPr txBox="1"/>
            <p:nvPr/>
          </p:nvSpPr>
          <p:spPr>
            <a:xfrm>
              <a:off x="7443625" y="1186200"/>
              <a:ext cx="2515200" cy="5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style loss from layer ‘l’</a:t>
              </a:r>
              <a:endParaRPr sz="1800">
                <a:latin typeface="Calibri"/>
                <a:ea typeface="Calibri"/>
                <a:cs typeface="Calibri"/>
                <a:sym typeface="Calibri"/>
              </a:endParaRPr>
            </a:p>
          </p:txBody>
        </p:sp>
        <p:cxnSp>
          <p:nvCxnSpPr>
            <p:cNvPr id="326" name="Google Shape;326;p44"/>
            <p:cNvCxnSpPr>
              <a:stCxn id="325" idx="1"/>
            </p:cNvCxnSpPr>
            <p:nvPr/>
          </p:nvCxnSpPr>
          <p:spPr>
            <a:xfrm flipH="1">
              <a:off x="6341725" y="1445550"/>
              <a:ext cx="1101900" cy="272100"/>
            </a:xfrm>
            <a:prstGeom prst="straightConnector1">
              <a:avLst/>
            </a:prstGeom>
            <a:noFill/>
            <a:ln w="9525" cap="flat" cmpd="sng">
              <a:solidFill>
                <a:schemeClr val="dk2"/>
              </a:solidFill>
              <a:prstDash val="solid"/>
              <a:round/>
              <a:headEnd type="none" w="med" len="med"/>
              <a:tailEnd type="triangle" w="med" len="med"/>
            </a:ln>
          </p:spPr>
        </p:cxnSp>
      </p:grpSp>
      <p:grpSp>
        <p:nvGrpSpPr>
          <p:cNvPr id="327" name="Google Shape;327;p44"/>
          <p:cNvGrpSpPr/>
          <p:nvPr/>
        </p:nvGrpSpPr>
        <p:grpSpPr>
          <a:xfrm>
            <a:off x="1180325" y="1567575"/>
            <a:ext cx="9295300" cy="2378300"/>
            <a:chOff x="909650" y="3884250"/>
            <a:chExt cx="9295300" cy="2378300"/>
          </a:xfrm>
        </p:grpSpPr>
        <p:pic>
          <p:nvPicPr>
            <p:cNvPr id="328" name="Google Shape;328;p44"/>
            <p:cNvPicPr preferRelativeResize="0"/>
            <p:nvPr/>
          </p:nvPicPr>
          <p:blipFill rotWithShape="1">
            <a:blip r:embed="rId3">
              <a:alphaModFix/>
            </a:blip>
            <a:srcRect b="59687"/>
            <a:stretch/>
          </p:blipFill>
          <p:spPr>
            <a:xfrm>
              <a:off x="1771000" y="4334776"/>
              <a:ext cx="7124451" cy="1608525"/>
            </a:xfrm>
            <a:prstGeom prst="rect">
              <a:avLst/>
            </a:prstGeom>
            <a:noFill/>
            <a:ln>
              <a:noFill/>
            </a:ln>
          </p:spPr>
        </p:pic>
        <p:sp>
          <p:nvSpPr>
            <p:cNvPr id="329" name="Google Shape;329;p44"/>
            <p:cNvSpPr txBox="1"/>
            <p:nvPr/>
          </p:nvSpPr>
          <p:spPr>
            <a:xfrm>
              <a:off x="6574950" y="3884250"/>
              <a:ext cx="3630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Gram matrices at layer ‘l’</a:t>
              </a:r>
              <a:endParaRPr sz="1800">
                <a:latin typeface="Calibri"/>
                <a:ea typeface="Calibri"/>
                <a:cs typeface="Calibri"/>
                <a:sym typeface="Calibri"/>
              </a:endParaRPr>
            </a:p>
          </p:txBody>
        </p:sp>
        <p:cxnSp>
          <p:nvCxnSpPr>
            <p:cNvPr id="330" name="Google Shape;330;p44"/>
            <p:cNvCxnSpPr>
              <a:stCxn id="329" idx="1"/>
            </p:cNvCxnSpPr>
            <p:nvPr/>
          </p:nvCxnSpPr>
          <p:spPr>
            <a:xfrm flipH="1">
              <a:off x="6017550" y="4111050"/>
              <a:ext cx="557400" cy="742500"/>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p44"/>
            <p:cNvCxnSpPr>
              <a:stCxn id="329" idx="1"/>
            </p:cNvCxnSpPr>
            <p:nvPr/>
          </p:nvCxnSpPr>
          <p:spPr>
            <a:xfrm>
              <a:off x="6574950" y="4111050"/>
              <a:ext cx="285300" cy="820500"/>
            </a:xfrm>
            <a:prstGeom prst="straightConnector1">
              <a:avLst/>
            </a:prstGeom>
            <a:noFill/>
            <a:ln w="9525" cap="flat" cmpd="sng">
              <a:solidFill>
                <a:schemeClr val="dk2"/>
              </a:solidFill>
              <a:prstDash val="solid"/>
              <a:round/>
              <a:headEnd type="none" w="med" len="med"/>
              <a:tailEnd type="triangle" w="med" len="med"/>
            </a:ln>
          </p:spPr>
        </p:cxnSp>
        <p:sp>
          <p:nvSpPr>
            <p:cNvPr id="332" name="Google Shape;332;p44"/>
            <p:cNvSpPr txBox="1"/>
            <p:nvPr/>
          </p:nvSpPr>
          <p:spPr>
            <a:xfrm>
              <a:off x="8001000" y="5449950"/>
              <a:ext cx="1866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style image: </a:t>
              </a:r>
              <a:r>
                <a:rPr lang="en-US" sz="1800" b="1">
                  <a:latin typeface="Calibri"/>
                  <a:ea typeface="Calibri"/>
                  <a:cs typeface="Calibri"/>
                  <a:sym typeface="Calibri"/>
                </a:rPr>
                <a:t>fixed</a:t>
              </a:r>
              <a:endParaRPr sz="1800" b="1">
                <a:latin typeface="Calibri"/>
                <a:ea typeface="Calibri"/>
                <a:cs typeface="Calibri"/>
                <a:sym typeface="Calibri"/>
              </a:endParaRPr>
            </a:p>
          </p:txBody>
        </p:sp>
        <p:sp>
          <p:nvSpPr>
            <p:cNvPr id="333" name="Google Shape;333;p44"/>
            <p:cNvSpPr txBox="1"/>
            <p:nvPr/>
          </p:nvSpPr>
          <p:spPr>
            <a:xfrm>
              <a:off x="5800550" y="5808950"/>
              <a:ext cx="2301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target image: </a:t>
              </a:r>
              <a:r>
                <a:rPr lang="en-US" sz="1800" b="1">
                  <a:latin typeface="Calibri"/>
                  <a:ea typeface="Calibri"/>
                  <a:cs typeface="Calibri"/>
                  <a:sym typeface="Calibri"/>
                </a:rPr>
                <a:t>changes</a:t>
              </a:r>
              <a:endParaRPr sz="1800" b="1">
                <a:latin typeface="Calibri"/>
                <a:ea typeface="Calibri"/>
                <a:cs typeface="Calibri"/>
                <a:sym typeface="Calibri"/>
              </a:endParaRPr>
            </a:p>
          </p:txBody>
        </p:sp>
        <p:cxnSp>
          <p:nvCxnSpPr>
            <p:cNvPr id="334" name="Google Shape;334;p44"/>
            <p:cNvCxnSpPr>
              <a:stCxn id="333" idx="1"/>
            </p:cNvCxnSpPr>
            <p:nvPr/>
          </p:nvCxnSpPr>
          <p:spPr>
            <a:xfrm rot="10800000">
              <a:off x="5788250" y="5356550"/>
              <a:ext cx="12300" cy="679200"/>
            </a:xfrm>
            <a:prstGeom prst="straightConnector1">
              <a:avLst/>
            </a:prstGeom>
            <a:noFill/>
            <a:ln w="9525" cap="flat" cmpd="sng">
              <a:solidFill>
                <a:schemeClr val="dk2"/>
              </a:solidFill>
              <a:prstDash val="solid"/>
              <a:round/>
              <a:headEnd type="none" w="med" len="med"/>
              <a:tailEnd type="triangle" w="med" len="med"/>
            </a:ln>
          </p:spPr>
        </p:cxnSp>
        <p:cxnSp>
          <p:nvCxnSpPr>
            <p:cNvPr id="335" name="Google Shape;335;p44"/>
            <p:cNvCxnSpPr>
              <a:stCxn id="332" idx="1"/>
            </p:cNvCxnSpPr>
            <p:nvPr/>
          </p:nvCxnSpPr>
          <p:spPr>
            <a:xfrm rot="10800000">
              <a:off x="7054500" y="5416350"/>
              <a:ext cx="946500" cy="260400"/>
            </a:xfrm>
            <a:prstGeom prst="straightConnector1">
              <a:avLst/>
            </a:prstGeom>
            <a:noFill/>
            <a:ln w="9525" cap="flat" cmpd="sng">
              <a:solidFill>
                <a:schemeClr val="dk2"/>
              </a:solidFill>
              <a:prstDash val="solid"/>
              <a:round/>
              <a:headEnd type="none" w="med" len="med"/>
              <a:tailEnd type="triangle" w="med" len="med"/>
            </a:ln>
          </p:spPr>
        </p:cxnSp>
        <p:sp>
          <p:nvSpPr>
            <p:cNvPr id="336" name="Google Shape;336;p44"/>
            <p:cNvSpPr txBox="1"/>
            <p:nvPr/>
          </p:nvSpPr>
          <p:spPr>
            <a:xfrm>
              <a:off x="909650" y="4062800"/>
              <a:ext cx="10242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constant</a:t>
              </a:r>
              <a:endParaRPr sz="1800">
                <a:latin typeface="Calibri"/>
                <a:ea typeface="Calibri"/>
                <a:cs typeface="Calibri"/>
                <a:sym typeface="Calibri"/>
              </a:endParaRPr>
            </a:p>
          </p:txBody>
        </p:sp>
        <p:cxnSp>
          <p:nvCxnSpPr>
            <p:cNvPr id="337" name="Google Shape;337;p44"/>
            <p:cNvCxnSpPr>
              <a:stCxn id="336" idx="3"/>
            </p:cNvCxnSpPr>
            <p:nvPr/>
          </p:nvCxnSpPr>
          <p:spPr>
            <a:xfrm>
              <a:off x="1933850" y="4289600"/>
              <a:ext cx="1866900" cy="603000"/>
            </a:xfrm>
            <a:prstGeom prst="straightConnector1">
              <a:avLst/>
            </a:prstGeom>
            <a:noFill/>
            <a:ln w="9525" cap="flat" cmpd="sng">
              <a:solidFill>
                <a:schemeClr val="dk2"/>
              </a:solidFill>
              <a:prstDash val="solid"/>
              <a:round/>
              <a:headEnd type="none" w="med" len="med"/>
              <a:tailEnd type="triangle" w="med" len="med"/>
            </a:ln>
          </p:spPr>
        </p:cxnSp>
      </p:grpSp>
      <p:sp>
        <p:nvSpPr>
          <p:cNvPr id="338" name="Google Shape;338;p44"/>
          <p:cNvSpPr txBox="1">
            <a:spLocks noGrp="1"/>
          </p:cNvSpPr>
          <p:nvPr>
            <p:ph type="title"/>
          </p:nvPr>
        </p:nvSpPr>
        <p:spPr>
          <a:xfrm>
            <a:off x="838200" y="3200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Style loss</a:t>
            </a:r>
            <a:endParaRPr/>
          </a:p>
        </p:txBody>
      </p:sp>
      <p:sp>
        <p:nvSpPr>
          <p:cNvPr id="339" name="Google Shape;339;p44"/>
          <p:cNvSpPr txBox="1"/>
          <p:nvPr/>
        </p:nvSpPr>
        <p:spPr>
          <a:xfrm>
            <a:off x="420700" y="5393700"/>
            <a:ext cx="1848300" cy="5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libri"/>
                <a:ea typeface="Calibri"/>
                <a:cs typeface="Calibri"/>
                <a:sym typeface="Calibri"/>
              </a:rPr>
              <a:t>TOTAL STYLE LOSS</a:t>
            </a:r>
            <a:endParaRPr sz="1700" b="1">
              <a:latin typeface="Calibri"/>
              <a:ea typeface="Calibri"/>
              <a:cs typeface="Calibri"/>
              <a:sym typeface="Calibri"/>
            </a:endParaRPr>
          </a:p>
        </p:txBody>
      </p:sp>
      <p:cxnSp>
        <p:nvCxnSpPr>
          <p:cNvPr id="340" name="Google Shape;340;p44"/>
          <p:cNvCxnSpPr>
            <a:stCxn id="339" idx="3"/>
          </p:cNvCxnSpPr>
          <p:nvPr/>
        </p:nvCxnSpPr>
        <p:spPr>
          <a:xfrm>
            <a:off x="2269000" y="5653050"/>
            <a:ext cx="879900" cy="15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Creating the target image</a:t>
            </a:r>
            <a:endParaRPr/>
          </a:p>
        </p:txBody>
      </p:sp>
      <p:sp>
        <p:nvSpPr>
          <p:cNvPr id="346" name="Google Shape;346;p4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CNN measures:</a:t>
            </a:r>
            <a:endParaRPr/>
          </a:p>
          <a:p>
            <a:pPr marL="457200" lvl="0" indent="-342900" algn="l" rtl="0">
              <a:spcBef>
                <a:spcPts val="1000"/>
              </a:spcBef>
              <a:spcAft>
                <a:spcPts val="0"/>
              </a:spcAft>
              <a:buSzPts val="1800"/>
              <a:buChar char="•"/>
            </a:pPr>
            <a:r>
              <a:rPr lang="en-US">
                <a:latin typeface="Courier"/>
                <a:ea typeface="Courier"/>
                <a:cs typeface="Courier"/>
                <a:sym typeface="Courier"/>
              </a:rPr>
              <a:t>style(</a:t>
            </a:r>
            <a:r>
              <a:rPr lang="en-US" b="1">
                <a:latin typeface="Courier"/>
                <a:ea typeface="Courier"/>
                <a:cs typeface="Courier"/>
                <a:sym typeface="Courier"/>
              </a:rPr>
              <a:t>a</a:t>
            </a:r>
            <a:r>
              <a:rPr lang="en-US">
                <a:latin typeface="Courier"/>
                <a:ea typeface="Courier"/>
                <a:cs typeface="Courier"/>
                <a:sym typeface="Courier"/>
              </a:rPr>
              <a:t>)- </a:t>
            </a:r>
            <a:r>
              <a:rPr lang="en-US" i="1"/>
              <a:t>style</a:t>
            </a:r>
            <a:r>
              <a:rPr lang="en-US"/>
              <a:t> of style image, </a:t>
            </a:r>
            <a:r>
              <a:rPr lang="en-US" b="1">
                <a:latin typeface="Courier"/>
                <a:ea typeface="Courier"/>
                <a:cs typeface="Courier"/>
                <a:sym typeface="Courier"/>
              </a:rPr>
              <a:t>a</a:t>
            </a:r>
            <a:endParaRPr>
              <a:latin typeface="Courier"/>
              <a:ea typeface="Courier"/>
              <a:cs typeface="Courier"/>
              <a:sym typeface="Courier"/>
            </a:endParaRPr>
          </a:p>
          <a:p>
            <a:pPr marL="457200" lvl="0" indent="-342900" algn="l" rtl="0">
              <a:spcBef>
                <a:spcPts val="0"/>
              </a:spcBef>
              <a:spcAft>
                <a:spcPts val="0"/>
              </a:spcAft>
              <a:buSzPts val="1800"/>
              <a:buChar char="•"/>
            </a:pPr>
            <a:r>
              <a:rPr lang="en-US">
                <a:latin typeface="Courier"/>
                <a:ea typeface="Courier"/>
                <a:cs typeface="Courier"/>
                <a:sym typeface="Courier"/>
              </a:rPr>
              <a:t>content(</a:t>
            </a:r>
            <a:r>
              <a:rPr lang="en-US" b="1">
                <a:latin typeface="Courier"/>
                <a:ea typeface="Courier"/>
                <a:cs typeface="Courier"/>
                <a:sym typeface="Courier"/>
              </a:rPr>
              <a:t>p</a:t>
            </a:r>
            <a:r>
              <a:rPr lang="en-US">
                <a:latin typeface="Courier"/>
                <a:ea typeface="Courier"/>
                <a:cs typeface="Courier"/>
                <a:sym typeface="Courier"/>
              </a:rPr>
              <a:t>)- </a:t>
            </a:r>
            <a:r>
              <a:rPr lang="en-US" i="1"/>
              <a:t>content</a:t>
            </a:r>
            <a:r>
              <a:rPr lang="en-US"/>
              <a:t> of content image, </a:t>
            </a:r>
            <a:r>
              <a:rPr lang="en-US" b="1">
                <a:latin typeface="Courier"/>
                <a:ea typeface="Courier"/>
                <a:cs typeface="Courier"/>
                <a:sym typeface="Courier"/>
              </a:rPr>
              <a:t>p</a:t>
            </a:r>
            <a:r>
              <a:rPr lang="en-US" b="1"/>
              <a:t> </a:t>
            </a:r>
            <a:endParaRPr>
              <a:latin typeface="Courier"/>
              <a:ea typeface="Courier"/>
              <a:cs typeface="Courier"/>
              <a:sym typeface="Courier"/>
            </a:endParaRPr>
          </a:p>
          <a:p>
            <a:pPr marL="457200" lvl="0" indent="-342900" algn="l" rtl="0">
              <a:spcBef>
                <a:spcPts val="0"/>
              </a:spcBef>
              <a:spcAft>
                <a:spcPts val="0"/>
              </a:spcAft>
              <a:buSzPts val="1800"/>
              <a:buChar char="•"/>
            </a:pPr>
            <a:r>
              <a:rPr lang="en-US">
                <a:latin typeface="Courier"/>
                <a:ea typeface="Courier"/>
                <a:cs typeface="Courier"/>
                <a:sym typeface="Courier"/>
              </a:rPr>
              <a:t>style(</a:t>
            </a:r>
            <a:r>
              <a:rPr lang="en-US" b="1">
                <a:latin typeface="Courier"/>
                <a:ea typeface="Courier"/>
                <a:cs typeface="Courier"/>
                <a:sym typeface="Courier"/>
              </a:rPr>
              <a:t>x</a:t>
            </a:r>
            <a:r>
              <a:rPr lang="en-US">
                <a:latin typeface="Courier"/>
                <a:ea typeface="Courier"/>
                <a:cs typeface="Courier"/>
                <a:sym typeface="Courier"/>
              </a:rPr>
              <a:t>),content(</a:t>
            </a:r>
            <a:r>
              <a:rPr lang="en-US" b="1">
                <a:latin typeface="Courier"/>
                <a:ea typeface="Courier"/>
                <a:cs typeface="Courier"/>
                <a:sym typeface="Courier"/>
              </a:rPr>
              <a:t>x</a:t>
            </a:r>
            <a:r>
              <a:rPr lang="en-US">
                <a:latin typeface="Courier"/>
                <a:ea typeface="Courier"/>
                <a:cs typeface="Courier"/>
                <a:sym typeface="Courier"/>
              </a:rPr>
              <a:t>)- </a:t>
            </a:r>
            <a:r>
              <a:rPr lang="en-US" i="1"/>
              <a:t>style</a:t>
            </a:r>
            <a:r>
              <a:rPr lang="en-US"/>
              <a:t> &amp; </a:t>
            </a:r>
            <a:r>
              <a:rPr lang="en-US" i="1"/>
              <a:t>content</a:t>
            </a:r>
            <a:r>
              <a:rPr lang="en-US"/>
              <a:t> of target image, </a:t>
            </a:r>
            <a:r>
              <a:rPr lang="en-US" b="1">
                <a:latin typeface="Courier"/>
                <a:ea typeface="Courier"/>
                <a:cs typeface="Courier"/>
                <a:sym typeface="Courier"/>
              </a:rPr>
              <a:t>x</a:t>
            </a:r>
            <a:endParaRPr/>
          </a:p>
          <a:p>
            <a:pPr marL="0" lvl="0" indent="0" algn="l" rtl="0">
              <a:spcBef>
                <a:spcPts val="1000"/>
              </a:spcBef>
              <a:spcAft>
                <a:spcPts val="0"/>
              </a:spcAft>
              <a:buNone/>
            </a:pPr>
            <a:endParaRPr/>
          </a:p>
          <a:p>
            <a:pPr marL="0" lvl="0" indent="0" algn="l" rtl="0">
              <a:spcBef>
                <a:spcPts val="1000"/>
              </a:spcBef>
              <a:spcAft>
                <a:spcPts val="0"/>
              </a:spcAft>
              <a:buNone/>
            </a:pPr>
            <a:r>
              <a:rPr lang="en-US"/>
              <a:t>Change</a:t>
            </a:r>
            <a:r>
              <a:rPr lang="en-US">
                <a:latin typeface="Consolas"/>
                <a:ea typeface="Consolas"/>
                <a:cs typeface="Consolas"/>
                <a:sym typeface="Consolas"/>
              </a:rPr>
              <a:t> </a:t>
            </a:r>
            <a:r>
              <a:rPr lang="en-US" b="1">
                <a:latin typeface="Courier"/>
                <a:ea typeface="Courier"/>
                <a:cs typeface="Courier"/>
                <a:sym typeface="Courier"/>
              </a:rPr>
              <a:t>x </a:t>
            </a:r>
            <a:r>
              <a:rPr lang="en-US"/>
              <a:t>to minimize: </a:t>
            </a:r>
            <a:endParaRPr/>
          </a:p>
          <a:p>
            <a:pPr marL="0" lvl="0" indent="0" algn="l" rtl="0">
              <a:spcBef>
                <a:spcPts val="1000"/>
              </a:spcBef>
              <a:spcAft>
                <a:spcPts val="0"/>
              </a:spcAft>
              <a:buNone/>
            </a:pPr>
            <a:r>
              <a:rPr lang="en-US" sz="2900">
                <a:latin typeface="Courier"/>
                <a:ea typeface="Courier"/>
                <a:cs typeface="Courier"/>
                <a:sym typeface="Courier"/>
              </a:rPr>
              <a:t>	ɑ</a:t>
            </a:r>
            <a:r>
              <a:rPr lang="en-US">
                <a:latin typeface="Courier"/>
                <a:ea typeface="Courier"/>
                <a:cs typeface="Courier"/>
                <a:sym typeface="Courier"/>
              </a:rPr>
              <a:t>[style(</a:t>
            </a:r>
            <a:r>
              <a:rPr lang="en-US" b="1">
                <a:latin typeface="Courier"/>
                <a:ea typeface="Courier"/>
                <a:cs typeface="Courier"/>
                <a:sym typeface="Courier"/>
              </a:rPr>
              <a:t>a</a:t>
            </a:r>
            <a:r>
              <a:rPr lang="en-US">
                <a:latin typeface="Courier"/>
                <a:ea typeface="Courier"/>
                <a:cs typeface="Courier"/>
                <a:sym typeface="Courier"/>
              </a:rPr>
              <a:t>)-style(</a:t>
            </a:r>
            <a:r>
              <a:rPr lang="en-US" b="1">
                <a:latin typeface="Courier"/>
                <a:ea typeface="Courier"/>
                <a:cs typeface="Courier"/>
                <a:sym typeface="Courier"/>
              </a:rPr>
              <a:t>x</a:t>
            </a:r>
            <a:r>
              <a:rPr lang="en-US">
                <a:latin typeface="Courier"/>
                <a:ea typeface="Courier"/>
                <a:cs typeface="Courier"/>
                <a:sym typeface="Courier"/>
              </a:rPr>
              <a:t>)]+</a:t>
            </a:r>
            <a:r>
              <a:rPr lang="en-US" sz="2900">
                <a:latin typeface="Courier"/>
                <a:ea typeface="Courier"/>
                <a:cs typeface="Courier"/>
                <a:sym typeface="Courier"/>
              </a:rPr>
              <a:t>β</a:t>
            </a:r>
            <a:r>
              <a:rPr lang="en-US">
                <a:latin typeface="Courier"/>
                <a:ea typeface="Courier"/>
                <a:cs typeface="Courier"/>
                <a:sym typeface="Courier"/>
              </a:rPr>
              <a:t>[content(</a:t>
            </a:r>
            <a:r>
              <a:rPr lang="en-US" b="1">
                <a:latin typeface="Courier"/>
                <a:ea typeface="Courier"/>
                <a:cs typeface="Courier"/>
                <a:sym typeface="Courier"/>
              </a:rPr>
              <a:t>p</a:t>
            </a:r>
            <a:r>
              <a:rPr lang="en-US">
                <a:latin typeface="Courier"/>
                <a:ea typeface="Courier"/>
                <a:cs typeface="Courier"/>
                <a:sym typeface="Courier"/>
              </a:rPr>
              <a:t>)-content(</a:t>
            </a:r>
            <a:r>
              <a:rPr lang="en-US" b="1">
                <a:latin typeface="Courier"/>
                <a:ea typeface="Courier"/>
                <a:cs typeface="Courier"/>
                <a:sym typeface="Courier"/>
              </a:rPr>
              <a:t>x</a:t>
            </a:r>
            <a:r>
              <a:rPr lang="en-US">
                <a:latin typeface="Courier"/>
                <a:ea typeface="Courier"/>
                <a:cs typeface="Courier"/>
                <a:sym typeface="Courier"/>
              </a:rPr>
              <a:t>)]</a:t>
            </a:r>
            <a:r>
              <a:rPr lang="en-US" sz="2900">
                <a:latin typeface="Courier"/>
                <a:ea typeface="Courier"/>
                <a:cs typeface="Courier"/>
                <a:sym typeface="Courier"/>
              </a:rPr>
              <a:t> </a:t>
            </a:r>
            <a:endParaRPr sz="2900">
              <a:latin typeface="Courier"/>
              <a:ea typeface="Courier"/>
              <a:cs typeface="Courier"/>
              <a:sym typeface="Courier"/>
            </a:endParaRPr>
          </a:p>
          <a:p>
            <a:pPr marL="0" lvl="0" indent="0" algn="l" rtl="0">
              <a:spcBef>
                <a:spcPts val="1000"/>
              </a:spcBef>
              <a:spcAft>
                <a:spcPts val="0"/>
              </a:spcAft>
              <a:buNone/>
            </a:pPr>
            <a:endParaRPr/>
          </a:p>
          <a:p>
            <a:pPr marL="0" lvl="0" indent="0" algn="l" rtl="0">
              <a:spcBef>
                <a:spcPts val="1000"/>
              </a:spcBef>
              <a:spcAft>
                <a:spcPts val="0"/>
              </a:spcAft>
              <a:buNone/>
            </a:pPr>
            <a:r>
              <a:rPr lang="en-US"/>
              <a:t>Relative weight of content/style: </a:t>
            </a:r>
            <a:r>
              <a:rPr lang="en-US" sz="2900">
                <a:latin typeface="Courier"/>
                <a:ea typeface="Courier"/>
                <a:cs typeface="Courier"/>
                <a:sym typeface="Courier"/>
              </a:rPr>
              <a:t>ɑ/β</a:t>
            </a:r>
            <a:endParaRPr/>
          </a:p>
          <a:p>
            <a:pPr marL="0" lvl="0" indent="0" algn="l" rtl="0">
              <a:spcBef>
                <a:spcPts val="100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layers should I use?</a:t>
            </a:r>
            <a:endParaRPr/>
          </a:p>
        </p:txBody>
      </p:sp>
      <p:sp>
        <p:nvSpPr>
          <p:cNvPr id="352" name="Google Shape;352;p4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b="1"/>
              <a:t>Content: </a:t>
            </a:r>
            <a:endParaRPr b="1"/>
          </a:p>
          <a:p>
            <a:pPr marL="0" lvl="0" indent="457200" algn="l" rtl="0">
              <a:spcBef>
                <a:spcPts val="1000"/>
              </a:spcBef>
              <a:spcAft>
                <a:spcPts val="0"/>
              </a:spcAft>
              <a:buNone/>
            </a:pPr>
            <a:r>
              <a:rPr lang="en-US"/>
              <a:t>Use a lower layer (doesn’t matter that much)</a:t>
            </a:r>
            <a:endParaRPr/>
          </a:p>
          <a:p>
            <a:pPr marL="0" lvl="0" indent="0" algn="l" rtl="0">
              <a:spcBef>
                <a:spcPts val="1000"/>
              </a:spcBef>
              <a:spcAft>
                <a:spcPts val="0"/>
              </a:spcAft>
              <a:buNone/>
            </a:pPr>
            <a:r>
              <a:rPr lang="en-US" b="1"/>
              <a:t>Style: </a:t>
            </a:r>
            <a:endParaRPr/>
          </a:p>
          <a:p>
            <a:pPr marL="0" lvl="0" indent="0" algn="l" rtl="0">
              <a:spcBef>
                <a:spcPts val="1000"/>
              </a:spcBef>
              <a:spcAft>
                <a:spcPts val="0"/>
              </a:spcAft>
              <a:buNone/>
            </a:pPr>
            <a:r>
              <a:rPr lang="en-US"/>
              <a:t>	Lower layers pick out ‘small’ features</a:t>
            </a:r>
            <a:endParaRPr/>
          </a:p>
          <a:p>
            <a:pPr marL="0" lvl="0" indent="0" algn="l" rtl="0">
              <a:spcBef>
                <a:spcPts val="1000"/>
              </a:spcBef>
              <a:spcAft>
                <a:spcPts val="0"/>
              </a:spcAft>
              <a:buNone/>
            </a:pPr>
            <a:r>
              <a:rPr lang="en-US"/>
              <a:t>	High layers pick out ‘large scale’ features</a:t>
            </a:r>
            <a:endParaRPr/>
          </a:p>
          <a:p>
            <a:pPr marL="0" lvl="0" indent="0" algn="l" rtl="0">
              <a:spcBef>
                <a:spcPts val="1000"/>
              </a:spcBef>
              <a:spcAft>
                <a:spcPts val="0"/>
              </a:spcAft>
              <a:buNone/>
            </a:pPr>
            <a:r>
              <a:rPr lang="en-US"/>
              <a:t>	Create </a:t>
            </a:r>
            <a:r>
              <a:rPr lang="en-US" i="1"/>
              <a:t>style fingerprint</a:t>
            </a:r>
            <a:r>
              <a:rPr lang="en-US"/>
              <a:t> to find out</a:t>
            </a:r>
            <a:endParaRPr/>
          </a:p>
          <a:p>
            <a:pPr marL="0" lvl="0" indent="0" algn="l" rtl="0">
              <a:spcBef>
                <a:spcPts val="1000"/>
              </a:spcBef>
              <a:spcAft>
                <a:spcPts val="0"/>
              </a:spcAft>
              <a:buNone/>
            </a:pPr>
            <a:r>
              <a:rPr lang="en-US"/>
              <a:t>	Combinations of layers work well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Style fingerprints</a:t>
            </a:r>
            <a:endParaRPr/>
          </a:p>
        </p:txBody>
      </p:sp>
      <p:pic>
        <p:nvPicPr>
          <p:cNvPr id="358" name="Google Shape;358;p47"/>
          <p:cNvPicPr preferRelativeResize="0"/>
          <p:nvPr/>
        </p:nvPicPr>
        <p:blipFill>
          <a:blip r:embed="rId3">
            <a:alphaModFix/>
          </a:blip>
          <a:stretch>
            <a:fillRect/>
          </a:stretch>
        </p:blipFill>
        <p:spPr>
          <a:xfrm>
            <a:off x="5384499" y="267450"/>
            <a:ext cx="6285749" cy="6285749"/>
          </a:xfrm>
          <a:prstGeom prst="rect">
            <a:avLst/>
          </a:prstGeom>
          <a:noFill/>
          <a:ln>
            <a:noFill/>
          </a:ln>
        </p:spPr>
      </p:pic>
      <p:pic>
        <p:nvPicPr>
          <p:cNvPr id="359" name="Google Shape;359;p47"/>
          <p:cNvPicPr preferRelativeResize="0"/>
          <p:nvPr/>
        </p:nvPicPr>
        <p:blipFill>
          <a:blip r:embed="rId4">
            <a:alphaModFix/>
          </a:blip>
          <a:stretch>
            <a:fillRect/>
          </a:stretch>
        </p:blipFill>
        <p:spPr>
          <a:xfrm>
            <a:off x="176000" y="1984850"/>
            <a:ext cx="5135625" cy="2612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images shall I use?</a:t>
            </a:r>
            <a:endParaRPr/>
          </a:p>
        </p:txBody>
      </p:sp>
      <p:sp>
        <p:nvSpPr>
          <p:cNvPr id="365" name="Google Shape;365;p4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b="1"/>
              <a:t>Content:</a:t>
            </a:r>
            <a:endParaRPr b="1"/>
          </a:p>
          <a:p>
            <a:pPr marL="457200" lvl="0" indent="0" algn="l" rtl="0">
              <a:spcBef>
                <a:spcPts val="1000"/>
              </a:spcBef>
              <a:spcAft>
                <a:spcPts val="0"/>
              </a:spcAft>
              <a:buNone/>
            </a:pPr>
            <a:r>
              <a:rPr lang="en-US"/>
              <a:t>Use surfaces not cartoons/licorice</a:t>
            </a:r>
            <a:endParaRPr/>
          </a:p>
          <a:p>
            <a:pPr marL="457200" lvl="0" indent="0" algn="l" rtl="0">
              <a:spcBef>
                <a:spcPts val="1000"/>
              </a:spcBef>
              <a:spcAft>
                <a:spcPts val="0"/>
              </a:spcAft>
              <a:buNone/>
            </a:pPr>
            <a:r>
              <a:rPr lang="en-US"/>
              <a:t>Color doesn’t matter</a:t>
            </a:r>
            <a:endParaRPr/>
          </a:p>
          <a:p>
            <a:pPr marL="457200" lvl="0" indent="0" algn="l" rtl="0">
              <a:spcBef>
                <a:spcPts val="1000"/>
              </a:spcBef>
              <a:spcAft>
                <a:spcPts val="0"/>
              </a:spcAft>
              <a:buNone/>
            </a:pPr>
            <a:r>
              <a:rPr lang="en-US"/>
              <a:t>Use background color that be removed after</a:t>
            </a:r>
            <a:endParaRPr/>
          </a:p>
          <a:p>
            <a:pPr marL="0" lvl="0" indent="0" algn="l" rtl="0">
              <a:spcBef>
                <a:spcPts val="1000"/>
              </a:spcBef>
              <a:spcAft>
                <a:spcPts val="0"/>
              </a:spcAft>
              <a:buNone/>
            </a:pPr>
            <a:r>
              <a:rPr lang="en-US" b="1"/>
              <a:t>Style: </a:t>
            </a:r>
            <a:endParaRPr b="1"/>
          </a:p>
          <a:p>
            <a:pPr marL="0" lvl="0" indent="0" algn="l" rtl="0">
              <a:spcBef>
                <a:spcPts val="1000"/>
              </a:spcBef>
              <a:spcAft>
                <a:spcPts val="0"/>
              </a:spcAft>
              <a:buNone/>
            </a:pPr>
            <a:r>
              <a:rPr lang="en-US" b="1"/>
              <a:t>	</a:t>
            </a:r>
            <a:r>
              <a:rPr lang="en-US"/>
              <a:t>Works best with interesting </a:t>
            </a:r>
            <a:r>
              <a:rPr lang="en-US" i="1"/>
              <a:t>textures</a:t>
            </a:r>
            <a:endParaRPr i="1"/>
          </a:p>
          <a:p>
            <a:pPr marL="0" lvl="0" indent="0" algn="l" rtl="0">
              <a:spcBef>
                <a:spcPts val="1000"/>
              </a:spcBef>
              <a:spcAft>
                <a:spcPts val="0"/>
              </a:spcAft>
              <a:buNone/>
            </a:pPr>
            <a:r>
              <a:rPr lang="en-US" i="1"/>
              <a:t>	</a:t>
            </a:r>
            <a:r>
              <a:rPr lang="en-US"/>
              <a:t>Tile images to pick up different ‘length-scale’ features.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txBox="1">
            <a:spLocks noGrp="1"/>
          </p:cNvSpPr>
          <p:nvPr>
            <p:ph type="title"/>
          </p:nvPr>
        </p:nvSpPr>
        <p:spPr>
          <a:xfrm>
            <a:off x="376646" y="1822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500" dirty="0"/>
              <a:t>α4β2 nicotinic acetylcholine receptor </a:t>
            </a:r>
            <a:endParaRPr sz="6700" dirty="0"/>
          </a:p>
        </p:txBody>
      </p:sp>
      <p:pic>
        <p:nvPicPr>
          <p:cNvPr id="371" name="Google Shape;371;p49"/>
          <p:cNvPicPr preferRelativeResize="0"/>
          <p:nvPr/>
        </p:nvPicPr>
        <p:blipFill>
          <a:blip r:embed="rId3">
            <a:alphaModFix/>
          </a:blip>
          <a:stretch>
            <a:fillRect/>
          </a:stretch>
        </p:blipFill>
        <p:spPr>
          <a:xfrm>
            <a:off x="463000" y="1507900"/>
            <a:ext cx="4876800" cy="4876800"/>
          </a:xfrm>
          <a:prstGeom prst="rect">
            <a:avLst/>
          </a:prstGeom>
          <a:noFill/>
          <a:ln>
            <a:noFill/>
          </a:ln>
        </p:spPr>
      </p:pic>
      <p:sp>
        <p:nvSpPr>
          <p:cNvPr id="372" name="Google Shape;372;p49"/>
          <p:cNvSpPr txBox="1"/>
          <p:nvPr/>
        </p:nvSpPr>
        <p:spPr>
          <a:xfrm>
            <a:off x="5941473" y="1507900"/>
            <a:ext cx="4349100" cy="3853500"/>
          </a:xfrm>
          <a:prstGeom prst="rect">
            <a:avLst/>
          </a:prstGeom>
          <a:noFill/>
          <a:ln>
            <a:noFill/>
          </a:ln>
        </p:spPr>
        <p:txBody>
          <a:bodyPr spcFirstLastPara="1" wrap="square" lIns="91425" tIns="91425" rIns="91425" bIns="91425" anchor="t" anchorCtr="0">
            <a:noAutofit/>
          </a:bodyPr>
          <a:lstStyle/>
          <a:p>
            <a:pPr lvl="0"/>
            <a:r>
              <a:rPr lang="en-GB" sz="1800" dirty="0">
                <a:latin typeface="Calibri"/>
                <a:ea typeface="Calibri"/>
                <a:cs typeface="Calibri"/>
                <a:sym typeface="Calibri"/>
              </a:rPr>
              <a:t>Simulations by Dr Sofia Oliveira</a:t>
            </a:r>
          </a:p>
          <a:p>
            <a:endParaRPr lang="en-GB" sz="1800" dirty="0"/>
          </a:p>
          <a:p>
            <a:r>
              <a:rPr lang="en-GB" sz="1800" dirty="0"/>
              <a:t>PDB code: 5KXI</a:t>
            </a:r>
          </a:p>
          <a:p>
            <a:pPr lvl="0"/>
            <a:endParaRPr lang="en-GB" sz="1800" dirty="0">
              <a:latin typeface="Calibri"/>
              <a:ea typeface="Calibri"/>
              <a:cs typeface="Calibri"/>
              <a:sym typeface="Calibri"/>
            </a:endParaRPr>
          </a:p>
          <a:p>
            <a:pPr lvl="0"/>
            <a:r>
              <a:rPr lang="en-GB" sz="1800" u="sng" dirty="0">
                <a:hlinkClick r:id="rId4" tooltip="https://asfosite.wordpress.com/"/>
              </a:rPr>
              <a:t>https://asfosite.wordpress.com/</a:t>
            </a:r>
            <a:endParaRPr lang="en-GB" sz="1800" u="sng" dirty="0"/>
          </a:p>
          <a:p>
            <a:pPr lvl="0"/>
            <a:endParaRPr lang="en-GB" sz="1800" u="sng" dirty="0">
              <a:latin typeface="Calibri"/>
              <a:ea typeface="Calibri"/>
              <a:cs typeface="Calibri"/>
              <a:sym typeface="Calibri"/>
            </a:endParaRPr>
          </a:p>
          <a:p>
            <a:r>
              <a:rPr lang="en-GB" sz="1800" u="sng" dirty="0">
                <a:hlinkClick r:id="rId5" tooltip="https://scholar.google.co.uk/citations?hl=en&amp;user=oAtwCtQAAAAJ"/>
              </a:rPr>
              <a:t>https://scholar.google.co.uk/citations?hl=en&amp;user=oAtwCtQAAAAJ</a:t>
            </a:r>
            <a:endParaRPr lang="en-GB" sz="1800" dirty="0"/>
          </a:p>
          <a:p>
            <a:r>
              <a:rPr lang="en-GB" sz="18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6AB878-295C-4942-AFDB-D25737B83EF7}"/>
              </a:ext>
            </a:extLst>
          </p:cNvPr>
          <p:cNvPicPr>
            <a:picLocks noChangeAspect="1"/>
          </p:cNvPicPr>
          <p:nvPr/>
        </p:nvPicPr>
        <p:blipFill>
          <a:blip r:embed="rId2"/>
          <a:stretch>
            <a:fillRect/>
          </a:stretch>
        </p:blipFill>
        <p:spPr>
          <a:xfrm>
            <a:off x="2844800" y="177800"/>
            <a:ext cx="6502400" cy="6502400"/>
          </a:xfrm>
          <a:prstGeom prst="rect">
            <a:avLst/>
          </a:prstGeom>
        </p:spPr>
      </p:pic>
    </p:spTree>
    <p:extLst>
      <p:ext uri="{BB962C8B-B14F-4D97-AF65-F5344CB8AC3E}">
        <p14:creationId xmlns:p14="http://schemas.microsoft.com/office/powerpoint/2010/main" val="4014062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a:t>~Fin~</a:t>
            </a:r>
            <a:endParaRPr/>
          </a:p>
        </p:txBody>
      </p:sp>
      <p:pic>
        <p:nvPicPr>
          <p:cNvPr id="378" name="Google Shape;378;p50" descr="A close up of an owl looking at the camera&#10;&#10;Description automatically generated"/>
          <p:cNvPicPr preferRelativeResize="0">
            <a:picLocks noGrp="1"/>
          </p:cNvPicPr>
          <p:nvPr>
            <p:ph type="body" idx="1"/>
          </p:nvPr>
        </p:nvPicPr>
        <p:blipFill rotWithShape="1">
          <a:blip r:embed="rId3">
            <a:alphaModFix/>
          </a:blip>
          <a:srcRect/>
          <a:stretch/>
        </p:blipFill>
        <p:spPr>
          <a:xfrm>
            <a:off x="2881630" y="1787525"/>
            <a:ext cx="6962140" cy="43513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a:t>Itinerary</a:t>
            </a:r>
            <a:endParaRPr/>
          </a:p>
        </p:txBody>
      </p:sp>
      <p:sp>
        <p:nvSpPr>
          <p:cNvPr id="105" name="Google Shape;105;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140000"/>
              </a:lnSpc>
              <a:spcBef>
                <a:spcPts val="0"/>
              </a:spcBef>
              <a:spcAft>
                <a:spcPts val="0"/>
              </a:spcAft>
              <a:buClr>
                <a:schemeClr val="dk1"/>
              </a:buClr>
              <a:buSzPts val="2800"/>
              <a:buNone/>
            </a:pPr>
            <a:r>
              <a:rPr lang="en-US" dirty="0"/>
              <a:t>13:00 – 13:15: </a:t>
            </a:r>
            <a:r>
              <a:rPr lang="en-GB" dirty="0"/>
              <a:t>Introduction</a:t>
            </a:r>
            <a:endParaRPr dirty="0"/>
          </a:p>
          <a:p>
            <a:pPr marL="0" lvl="0" indent="0" algn="l" rtl="0">
              <a:lnSpc>
                <a:spcPct val="140000"/>
              </a:lnSpc>
              <a:spcBef>
                <a:spcPts val="1000"/>
              </a:spcBef>
              <a:spcAft>
                <a:spcPts val="0"/>
              </a:spcAft>
              <a:buClr>
                <a:schemeClr val="dk1"/>
              </a:buClr>
              <a:buSzPts val="2800"/>
              <a:buNone/>
            </a:pPr>
            <a:r>
              <a:rPr lang="en-US" dirty="0"/>
              <a:t>13:15 – 13:30: Google </a:t>
            </a:r>
            <a:r>
              <a:rPr lang="en-US" dirty="0" err="1"/>
              <a:t>Colab</a:t>
            </a:r>
            <a:r>
              <a:rPr lang="en-US" dirty="0"/>
              <a:t> and Google Drive </a:t>
            </a:r>
            <a:endParaRPr dirty="0"/>
          </a:p>
          <a:p>
            <a:pPr marL="0" lvl="0" indent="0" algn="l" rtl="0">
              <a:lnSpc>
                <a:spcPct val="140000"/>
              </a:lnSpc>
              <a:spcBef>
                <a:spcPts val="1000"/>
              </a:spcBef>
              <a:spcAft>
                <a:spcPts val="0"/>
              </a:spcAft>
              <a:buClr>
                <a:schemeClr val="dk1"/>
              </a:buClr>
              <a:buSzPts val="2800"/>
              <a:buNone/>
            </a:pPr>
            <a:r>
              <a:rPr lang="en-US" dirty="0"/>
              <a:t>13:30 – 14:30: Python and images</a:t>
            </a:r>
          </a:p>
          <a:p>
            <a:pPr marL="0" lvl="0" indent="0" algn="l" rtl="0">
              <a:lnSpc>
                <a:spcPct val="140000"/>
              </a:lnSpc>
              <a:spcBef>
                <a:spcPts val="1000"/>
              </a:spcBef>
              <a:spcAft>
                <a:spcPts val="0"/>
              </a:spcAft>
              <a:buClr>
                <a:schemeClr val="dk1"/>
              </a:buClr>
              <a:buSzPts val="2800"/>
              <a:buNone/>
            </a:pPr>
            <a:r>
              <a:rPr lang="en-US" dirty="0"/>
              <a:t>14:30 – 15:00: Break</a:t>
            </a:r>
            <a:endParaRPr dirty="0"/>
          </a:p>
          <a:p>
            <a:pPr marL="0" lvl="0" indent="0" algn="l" rtl="0">
              <a:lnSpc>
                <a:spcPct val="140000"/>
              </a:lnSpc>
              <a:spcBef>
                <a:spcPts val="1000"/>
              </a:spcBef>
              <a:spcAft>
                <a:spcPts val="0"/>
              </a:spcAft>
              <a:buClr>
                <a:schemeClr val="dk1"/>
              </a:buClr>
              <a:buSzPts val="2800"/>
              <a:buNone/>
            </a:pPr>
            <a:r>
              <a:rPr lang="en-US" dirty="0"/>
              <a:t>15:00 – 15:45: Deep learning and convolutional neural networks</a:t>
            </a:r>
            <a:endParaRPr dirty="0"/>
          </a:p>
          <a:p>
            <a:pPr marL="0" lvl="0" indent="0" algn="l" rtl="0">
              <a:lnSpc>
                <a:spcPct val="140000"/>
              </a:lnSpc>
              <a:spcBef>
                <a:spcPts val="1000"/>
              </a:spcBef>
              <a:spcAft>
                <a:spcPts val="0"/>
              </a:spcAft>
              <a:buClr>
                <a:schemeClr val="dk1"/>
              </a:buClr>
              <a:buSzPts val="2800"/>
              <a:buNone/>
            </a:pPr>
            <a:r>
              <a:rPr lang="en-US" dirty="0"/>
              <a:t>15:45 – 17:00: Style Transfer</a:t>
            </a:r>
            <a:endParaRPr dirty="0"/>
          </a:p>
          <a:p>
            <a:pPr marL="0" lvl="0" indent="0" algn="ctr" rtl="0">
              <a:lnSpc>
                <a:spcPct val="80000"/>
              </a:lnSpc>
              <a:spcBef>
                <a:spcPts val="1000"/>
              </a:spcBef>
              <a:spcAft>
                <a:spcPts val="0"/>
              </a:spcAft>
              <a:buClr>
                <a:schemeClr val="dk1"/>
              </a:buClr>
              <a:buSzPts val="2800"/>
              <a:buNone/>
            </a:pPr>
            <a:endParaRPr dirty="0"/>
          </a:p>
          <a:p>
            <a:pPr marL="0" lvl="0" indent="0" algn="ctr" rtl="0">
              <a:lnSpc>
                <a:spcPct val="80000"/>
              </a:lnSpc>
              <a:spcBef>
                <a:spcPts val="1000"/>
              </a:spcBef>
              <a:spcAft>
                <a:spcPts val="0"/>
              </a:spcAft>
              <a:buClr>
                <a:schemeClr val="dk1"/>
              </a:buClr>
              <a:buSzPts val="2800"/>
              <a:buNone/>
            </a:pPr>
            <a:endParaRPr dirty="0"/>
          </a:p>
          <a:p>
            <a:pPr marL="0" lvl="0" indent="0" algn="ctr" rtl="0">
              <a:lnSpc>
                <a:spcPct val="80000"/>
              </a:lnSpc>
              <a:spcBef>
                <a:spcPts val="1000"/>
              </a:spcBef>
              <a:spcAft>
                <a:spcPts val="0"/>
              </a:spcAft>
              <a:buClr>
                <a:schemeClr val="dk1"/>
              </a:buClr>
              <a:buSzPts val="2800"/>
              <a:buNone/>
            </a:pPr>
            <a:endParaRPr dirty="0"/>
          </a:p>
          <a:p>
            <a:pPr marL="0" lvl="0" indent="0" algn="ctr" rtl="0">
              <a:lnSpc>
                <a:spcPct val="80000"/>
              </a:lnSpc>
              <a:spcBef>
                <a:spcPts val="1000"/>
              </a:spcBef>
              <a:spcAft>
                <a:spcPts val="0"/>
              </a:spcAft>
              <a:buClr>
                <a:schemeClr val="dk1"/>
              </a:buClr>
              <a:buSzPts val="2800"/>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a:t>Course overview</a:t>
            </a:r>
            <a:endParaRPr/>
          </a:p>
        </p:txBody>
      </p:sp>
      <p:sp>
        <p:nvSpPr>
          <p:cNvPr id="99" name="Google Shape;99;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Who are we?</a:t>
            </a:r>
            <a:endParaRPr dirty="0"/>
          </a:p>
        </p:txBody>
      </p:sp>
      <p:sp>
        <p:nvSpPr>
          <p:cNvPr id="2" name="TextBox 1">
            <a:extLst>
              <a:ext uri="{FF2B5EF4-FFF2-40B4-BE49-F238E27FC236}">
                <a16:creationId xmlns:a16="http://schemas.microsoft.com/office/drawing/2014/main" id="{7057BCC9-FDF5-7948-AF87-52106833EA2D}"/>
              </a:ext>
            </a:extLst>
          </p:cNvPr>
          <p:cNvSpPr txBox="1"/>
          <p:nvPr/>
        </p:nvSpPr>
        <p:spPr>
          <a:xfrm>
            <a:off x="914399" y="1690823"/>
            <a:ext cx="11051178" cy="1569660"/>
          </a:xfrm>
          <a:prstGeom prst="rect">
            <a:avLst/>
          </a:prstGeom>
          <a:noFill/>
        </p:spPr>
        <p:txBody>
          <a:bodyPr wrap="square" rtlCol="0">
            <a:spAutoFit/>
          </a:bodyPr>
          <a:lstStyle/>
          <a:p>
            <a:r>
              <a:rPr lang="en-US" sz="2400" dirty="0"/>
              <a:t>Rob </a:t>
            </a:r>
            <a:r>
              <a:rPr lang="en-US" sz="2400" dirty="0" err="1"/>
              <a:t>Arbon</a:t>
            </a:r>
            <a:endParaRPr lang="en-US" sz="2400" dirty="0"/>
          </a:p>
          <a:p>
            <a:pPr marL="342900" lvl="8" indent="-342900">
              <a:buFont typeface="Arial" panose="020B0604020202020204" pitchFamily="34" charset="0"/>
              <a:buChar char="•"/>
            </a:pPr>
            <a:r>
              <a:rPr lang="en-US" sz="2400" dirty="0"/>
              <a:t>@</a:t>
            </a:r>
            <a:r>
              <a:rPr lang="en-US" sz="2400" dirty="0" err="1"/>
              <a:t>bertiearbon</a:t>
            </a:r>
            <a:endParaRPr lang="en-US" sz="2400" dirty="0"/>
          </a:p>
          <a:p>
            <a:pPr marL="342900" lvl="8" indent="-342900">
              <a:buFont typeface="Arial" panose="020B0604020202020204" pitchFamily="34" charset="0"/>
              <a:buChar char="•"/>
            </a:pPr>
            <a:r>
              <a:rPr lang="en-US" sz="2400" dirty="0"/>
              <a:t>PhD student with Adrian Mulholland and David </a:t>
            </a:r>
            <a:r>
              <a:rPr lang="en-US" sz="2400" dirty="0" err="1"/>
              <a:t>Glowacki</a:t>
            </a:r>
            <a:endParaRPr lang="en-US" sz="2400" dirty="0"/>
          </a:p>
          <a:p>
            <a:pPr marL="342900" indent="-342900">
              <a:buFont typeface="Arial" panose="020B0604020202020204" pitchFamily="34" charset="0"/>
              <a:buChar char="•"/>
            </a:pPr>
            <a:r>
              <a:rPr lang="en-US" sz="2400" dirty="0"/>
              <a:t>Data scientist at Jean Golding Institute</a:t>
            </a:r>
          </a:p>
        </p:txBody>
      </p:sp>
      <p:sp>
        <p:nvSpPr>
          <p:cNvPr id="4" name="TextBox 3">
            <a:extLst>
              <a:ext uri="{FF2B5EF4-FFF2-40B4-BE49-F238E27FC236}">
                <a16:creationId xmlns:a16="http://schemas.microsoft.com/office/drawing/2014/main" id="{74ABAD68-360E-DF40-8E0E-5F3952EAC1AC}"/>
              </a:ext>
            </a:extLst>
          </p:cNvPr>
          <p:cNvSpPr txBox="1"/>
          <p:nvPr/>
        </p:nvSpPr>
        <p:spPr>
          <a:xfrm>
            <a:off x="838200" y="3661320"/>
            <a:ext cx="8079377" cy="830997"/>
          </a:xfrm>
          <a:prstGeom prst="rect">
            <a:avLst/>
          </a:prstGeom>
          <a:noFill/>
        </p:spPr>
        <p:txBody>
          <a:bodyPr wrap="square" rtlCol="0">
            <a:spAutoFit/>
          </a:bodyPr>
          <a:lstStyle/>
          <a:p>
            <a:r>
              <a:rPr lang="en-US" sz="2400" dirty="0" err="1"/>
              <a:t>Dasha</a:t>
            </a:r>
            <a:r>
              <a:rPr lang="en-US" sz="2400" dirty="0"/>
              <a:t> </a:t>
            </a:r>
            <a:r>
              <a:rPr lang="en-US" sz="2400" dirty="0" err="1"/>
              <a:t>Shchepanovska</a:t>
            </a:r>
            <a:endParaRPr lang="en-US" sz="2400" dirty="0"/>
          </a:p>
          <a:p>
            <a:pPr marL="342900" lvl="8" indent="-342900">
              <a:buFont typeface="Arial" panose="020B0604020202020204" pitchFamily="34" charset="0"/>
              <a:buChar char="•"/>
            </a:pPr>
            <a:r>
              <a:rPr lang="en-US" sz="2400" dirty="0"/>
              <a:t>PhD student with David </a:t>
            </a:r>
            <a:r>
              <a:rPr lang="en-US" sz="2400" dirty="0" err="1"/>
              <a:t>Glowacki</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838200" y="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Project timeline</a:t>
            </a:r>
            <a:endParaRPr dirty="0"/>
          </a:p>
        </p:txBody>
      </p:sp>
      <p:sp>
        <p:nvSpPr>
          <p:cNvPr id="2" name="TextBox 1">
            <a:extLst>
              <a:ext uri="{FF2B5EF4-FFF2-40B4-BE49-F238E27FC236}">
                <a16:creationId xmlns:a16="http://schemas.microsoft.com/office/drawing/2014/main" id="{E4888004-8B3F-AF43-A44E-0E45EA094095}"/>
              </a:ext>
            </a:extLst>
          </p:cNvPr>
          <p:cNvSpPr txBox="1"/>
          <p:nvPr/>
        </p:nvSpPr>
        <p:spPr>
          <a:xfrm>
            <a:off x="838200" y="1272813"/>
            <a:ext cx="6555377" cy="5386090"/>
          </a:xfrm>
          <a:prstGeom prst="rect">
            <a:avLst/>
          </a:prstGeom>
          <a:noFill/>
        </p:spPr>
        <p:txBody>
          <a:bodyPr wrap="square" rtlCol="0">
            <a:spAutoFit/>
          </a:bodyPr>
          <a:lstStyle/>
          <a:p>
            <a:r>
              <a:rPr lang="en-US" sz="1800" dirty="0"/>
              <a:t>Barbican, London, Autumn 2017</a:t>
            </a:r>
          </a:p>
          <a:p>
            <a:pPr marL="361950"/>
            <a:endParaRPr lang="en-US" dirty="0"/>
          </a:p>
          <a:p>
            <a:pPr marL="361950"/>
            <a:r>
              <a:rPr lang="en-GB" dirty="0"/>
              <a:t>Seed week focusing on collaborative practice between artists and scientists following on from </a:t>
            </a:r>
            <a:r>
              <a:rPr lang="en-GB" i="1" dirty="0" err="1"/>
              <a:t>danceroom</a:t>
            </a:r>
            <a:r>
              <a:rPr lang="en-GB" i="1" dirty="0"/>
              <a:t> Spectroscopy </a:t>
            </a:r>
            <a:r>
              <a:rPr lang="en-GB" dirty="0"/>
              <a:t>art-science collaboration </a:t>
            </a:r>
            <a:r>
              <a:rPr lang="en-US" dirty="0">
                <a:hlinkClick r:id="rId3"/>
              </a:rPr>
              <a:t>https://www.danceroom-spec.com/people/</a:t>
            </a:r>
            <a:endParaRPr lang="en-US" dirty="0"/>
          </a:p>
          <a:p>
            <a:pPr marL="361950"/>
            <a:endParaRPr lang="en-US" dirty="0"/>
          </a:p>
          <a:p>
            <a:pPr marL="361950"/>
            <a:r>
              <a:rPr lang="en-US" dirty="0"/>
              <a:t>Suggestion by David </a:t>
            </a:r>
            <a:r>
              <a:rPr lang="en-US" dirty="0" err="1"/>
              <a:t>Glowacki</a:t>
            </a:r>
            <a:r>
              <a:rPr lang="en-US" dirty="0"/>
              <a:t> to use new </a:t>
            </a:r>
            <a:r>
              <a:rPr lang="en-US" i="1" dirty="0"/>
              <a:t>‘Algorithm of Artistic Style’ </a:t>
            </a:r>
            <a:r>
              <a:rPr lang="en-US" dirty="0"/>
              <a:t>(</a:t>
            </a:r>
            <a:r>
              <a:rPr lang="en-US" dirty="0" err="1"/>
              <a:t>Gatys</a:t>
            </a:r>
            <a:r>
              <a:rPr lang="en-US" dirty="0"/>
              <a:t>, 2016) in collaboration with artist Gemma Anderson in novel representations of protein motions </a:t>
            </a:r>
            <a:r>
              <a:rPr lang="en-US" dirty="0">
                <a:hlinkClick r:id="rId4"/>
              </a:rPr>
              <a:t>http://www.gemma-anderson.co.uk/</a:t>
            </a:r>
            <a:endParaRPr lang="en-US" dirty="0"/>
          </a:p>
          <a:p>
            <a:pPr marL="361950"/>
            <a:endParaRPr lang="en-US" dirty="0"/>
          </a:p>
          <a:p>
            <a:pPr marL="7938"/>
            <a:r>
              <a:rPr lang="en-US" sz="1800" dirty="0"/>
              <a:t>Metastable impressions, Bristol, Summer 2019</a:t>
            </a:r>
          </a:p>
          <a:p>
            <a:pPr marL="7938"/>
            <a:endParaRPr lang="en-US" dirty="0"/>
          </a:p>
          <a:p>
            <a:pPr marL="361950" lvl="4"/>
            <a:r>
              <a:rPr lang="en-US" dirty="0"/>
              <a:t>Pete Bennett, Alex Jones, Rob </a:t>
            </a:r>
            <a:r>
              <a:rPr lang="en-US" dirty="0" err="1"/>
              <a:t>Arbon</a:t>
            </a:r>
            <a:r>
              <a:rPr lang="en-US" dirty="0"/>
              <a:t>, George Holloway, won JGI Seed Corn funds to develop </a:t>
            </a:r>
            <a:r>
              <a:rPr lang="en-US" i="1" dirty="0"/>
              <a:t>Metastable Impressions</a:t>
            </a:r>
          </a:p>
          <a:p>
            <a:pPr marL="361950" lvl="4"/>
            <a:endParaRPr lang="en-US" i="1" dirty="0"/>
          </a:p>
          <a:p>
            <a:pPr marL="361950" lvl="4"/>
            <a:r>
              <a:rPr lang="en-US" dirty="0"/>
              <a:t>data-inspired string quartet composed by George Holloway </a:t>
            </a:r>
            <a:r>
              <a:rPr lang="en-US" dirty="0">
                <a:hlinkClick r:id="rId5"/>
              </a:rPr>
              <a:t>http://georgehollowaycomposer.com/</a:t>
            </a:r>
            <a:r>
              <a:rPr lang="en-US" dirty="0"/>
              <a:t> </a:t>
            </a:r>
          </a:p>
          <a:p>
            <a:pPr marL="361950" lvl="4"/>
            <a:endParaRPr lang="en-US" dirty="0"/>
          </a:p>
          <a:p>
            <a:pPr marL="361950" lvl="4"/>
            <a:r>
              <a:rPr lang="en-US" dirty="0"/>
              <a:t>Performed by Ligeti Quartet </a:t>
            </a:r>
            <a:r>
              <a:rPr lang="en-US" dirty="0">
                <a:hlinkClick r:id="rId6"/>
              </a:rPr>
              <a:t>https://ligetiquartet.com/</a:t>
            </a:r>
            <a:endParaRPr lang="en-US" dirty="0"/>
          </a:p>
          <a:p>
            <a:pPr marL="361950" lvl="4"/>
            <a:endParaRPr lang="en-US" dirty="0"/>
          </a:p>
          <a:p>
            <a:pPr marL="361950" lvl="4"/>
            <a:r>
              <a:rPr lang="en-US" dirty="0"/>
              <a:t>Simulation data from John </a:t>
            </a:r>
            <a:r>
              <a:rPr lang="en-US" dirty="0" err="1"/>
              <a:t>Chodera</a:t>
            </a:r>
            <a:r>
              <a:rPr lang="en-US" dirty="0"/>
              <a:t> </a:t>
            </a:r>
            <a:r>
              <a:rPr lang="en-US" dirty="0">
                <a:hlinkClick r:id="rId7"/>
              </a:rPr>
              <a:t>http://www.choderalab.org/</a:t>
            </a:r>
            <a:r>
              <a:rPr lang="en-US" dirty="0"/>
              <a:t> and </a:t>
            </a:r>
            <a:r>
              <a:rPr lang="en-US" dirty="0" err="1"/>
              <a:t>Rafal</a:t>
            </a:r>
            <a:r>
              <a:rPr lang="en-US" dirty="0"/>
              <a:t> </a:t>
            </a:r>
            <a:r>
              <a:rPr lang="en-US" dirty="0" err="1"/>
              <a:t>Wiewiora</a:t>
            </a:r>
            <a:r>
              <a:rPr lang="en-US" dirty="0"/>
              <a:t> </a:t>
            </a:r>
          </a:p>
          <a:p>
            <a:pPr marL="361950" lvl="4"/>
            <a:endParaRPr lang="en-US" dirty="0"/>
          </a:p>
          <a:p>
            <a:pPr marL="361950" lvl="3"/>
            <a:r>
              <a:rPr lang="en-US" dirty="0"/>
              <a:t>HPC support from Mike O’Connor and David </a:t>
            </a:r>
            <a:r>
              <a:rPr lang="en-US" dirty="0" err="1"/>
              <a:t>Glowacki</a:t>
            </a:r>
            <a:endParaRPr lang="en-US" dirty="0"/>
          </a:p>
        </p:txBody>
      </p:sp>
      <p:pic>
        <p:nvPicPr>
          <p:cNvPr id="4" name="Picture 3" descr="A picture containing tattoo&#10;&#10;Description automatically generated">
            <a:extLst>
              <a:ext uri="{FF2B5EF4-FFF2-40B4-BE49-F238E27FC236}">
                <a16:creationId xmlns:a16="http://schemas.microsoft.com/office/drawing/2014/main" id="{C88B0934-BBB4-524A-8560-5473713DC601}"/>
              </a:ext>
            </a:extLst>
          </p:cNvPr>
          <p:cNvPicPr>
            <a:picLocks noChangeAspect="1"/>
          </p:cNvPicPr>
          <p:nvPr/>
        </p:nvPicPr>
        <p:blipFill>
          <a:blip r:embed="rId8"/>
          <a:stretch>
            <a:fillRect/>
          </a:stretch>
        </p:blipFill>
        <p:spPr>
          <a:xfrm>
            <a:off x="7762420" y="711200"/>
            <a:ext cx="3323501" cy="4773350"/>
          </a:xfrm>
          <a:prstGeom prst="rect">
            <a:avLst/>
          </a:prstGeom>
        </p:spPr>
      </p:pic>
      <p:sp>
        <p:nvSpPr>
          <p:cNvPr id="5" name="TextBox 4">
            <a:extLst>
              <a:ext uri="{FF2B5EF4-FFF2-40B4-BE49-F238E27FC236}">
                <a16:creationId xmlns:a16="http://schemas.microsoft.com/office/drawing/2014/main" id="{8EEEDB0F-C197-F840-B392-D549A07F5472}"/>
              </a:ext>
            </a:extLst>
          </p:cNvPr>
          <p:cNvSpPr txBox="1"/>
          <p:nvPr/>
        </p:nvSpPr>
        <p:spPr>
          <a:xfrm>
            <a:off x="7777113" y="5590095"/>
            <a:ext cx="3242821" cy="311084"/>
          </a:xfrm>
          <a:prstGeom prst="rect">
            <a:avLst/>
          </a:prstGeom>
          <a:noFill/>
        </p:spPr>
        <p:txBody>
          <a:bodyPr wrap="square" rtlCol="0">
            <a:spAutoFit/>
          </a:bodyPr>
          <a:lstStyle/>
          <a:p>
            <a:r>
              <a:rPr lang="en-US" dirty="0"/>
              <a:t>'Helix’ by Gemma Anderson</a:t>
            </a:r>
          </a:p>
        </p:txBody>
      </p:sp>
    </p:spTree>
    <p:extLst>
      <p:ext uri="{BB962C8B-B14F-4D97-AF65-F5344CB8AC3E}">
        <p14:creationId xmlns:p14="http://schemas.microsoft.com/office/powerpoint/2010/main" val="1910014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Metastable impressions</a:t>
            </a:r>
            <a:endParaRPr/>
          </a:p>
        </p:txBody>
      </p:sp>
      <p:pic>
        <p:nvPicPr>
          <p:cNvPr id="3" name="Picture 2" descr="A screenshot of a video game&#10;&#10;Description automatically generated">
            <a:extLst>
              <a:ext uri="{FF2B5EF4-FFF2-40B4-BE49-F238E27FC236}">
                <a16:creationId xmlns:a16="http://schemas.microsoft.com/office/drawing/2014/main" id="{811D91F2-697D-DE40-98A2-350779634544}"/>
              </a:ext>
            </a:extLst>
          </p:cNvPr>
          <p:cNvPicPr>
            <a:picLocks noChangeAspect="1"/>
          </p:cNvPicPr>
          <p:nvPr/>
        </p:nvPicPr>
        <p:blipFill>
          <a:blip r:embed="rId4"/>
          <a:stretch>
            <a:fillRect/>
          </a:stretch>
        </p:blipFill>
        <p:spPr>
          <a:xfrm>
            <a:off x="406138" y="1690825"/>
            <a:ext cx="5574576" cy="3135699"/>
          </a:xfrm>
          <a:prstGeom prst="rect">
            <a:avLst/>
          </a:prstGeom>
        </p:spPr>
      </p:pic>
      <p:pic>
        <p:nvPicPr>
          <p:cNvPr id="4" name="Online Media 3" descr="Metastable  Impressions (2019)">
            <a:hlinkClick r:id="" action="ppaction://media"/>
            <a:extLst>
              <a:ext uri="{FF2B5EF4-FFF2-40B4-BE49-F238E27FC236}">
                <a16:creationId xmlns:a16="http://schemas.microsoft.com/office/drawing/2014/main" id="{58263E88-DAAB-FB4C-900B-77035A7BDF6B}"/>
              </a:ext>
            </a:extLst>
          </p:cNvPr>
          <p:cNvPicPr>
            <a:picLocks noRot="1" noChangeAspect="1"/>
          </p:cNvPicPr>
          <p:nvPr>
            <a:videoFile r:link="rId1"/>
          </p:nvPr>
        </p:nvPicPr>
        <p:blipFill>
          <a:blip r:embed="rId5"/>
          <a:stretch>
            <a:fillRect/>
          </a:stretch>
        </p:blipFill>
        <p:spPr>
          <a:xfrm>
            <a:off x="6321195" y="1690825"/>
            <a:ext cx="5574576" cy="3135699"/>
          </a:xfrm>
          <a:prstGeom prst="rect">
            <a:avLst/>
          </a:prstGeom>
        </p:spPr>
      </p:pic>
      <p:sp>
        <p:nvSpPr>
          <p:cNvPr id="5" name="Rectangle 4">
            <a:extLst>
              <a:ext uri="{FF2B5EF4-FFF2-40B4-BE49-F238E27FC236}">
                <a16:creationId xmlns:a16="http://schemas.microsoft.com/office/drawing/2014/main" id="{2C151EF0-5B60-E84B-B796-18415827F22F}"/>
              </a:ext>
            </a:extLst>
          </p:cNvPr>
          <p:cNvSpPr/>
          <p:nvPr/>
        </p:nvSpPr>
        <p:spPr>
          <a:xfrm>
            <a:off x="6321195" y="5167175"/>
            <a:ext cx="3474028" cy="307777"/>
          </a:xfrm>
          <a:prstGeom prst="rect">
            <a:avLst/>
          </a:prstGeom>
        </p:spPr>
        <p:txBody>
          <a:bodyPr wrap="none">
            <a:spAutoFit/>
          </a:bodyPr>
          <a:lstStyle/>
          <a:p>
            <a:r>
              <a:rPr lang="en-US" dirty="0"/>
              <a:t>https://</a:t>
            </a:r>
            <a:r>
              <a:rPr lang="en-US" dirty="0" err="1"/>
              <a:t>youtu.be</a:t>
            </a:r>
            <a:r>
              <a:rPr lang="en-US" dirty="0"/>
              <a:t>/zmXO6AZMOYU?t=3818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a:t>Google Colab and Google Drive</a:t>
            </a:r>
            <a:endParaRPr/>
          </a:p>
        </p:txBody>
      </p:sp>
      <p:sp>
        <p:nvSpPr>
          <p:cNvPr id="128" name="Google Shape;128;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952</Words>
  <Application>Microsoft Macintosh PowerPoint</Application>
  <PresentationFormat>Widescreen</PresentationFormat>
  <Paragraphs>159</Paragraphs>
  <Slides>38</Slides>
  <Notes>35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Candara</vt:lpstr>
      <vt:lpstr>Courier</vt:lpstr>
      <vt:lpstr>Calibri</vt:lpstr>
      <vt:lpstr>Arial</vt:lpstr>
      <vt:lpstr>Consolas</vt:lpstr>
      <vt:lpstr>Office Theme</vt:lpstr>
      <vt:lpstr>PowerPoint Presentation</vt:lpstr>
      <vt:lpstr>PowerPoint Presentation</vt:lpstr>
      <vt:lpstr>PowerPoint Presentation</vt:lpstr>
      <vt:lpstr>Itinerary</vt:lpstr>
      <vt:lpstr>Course overview</vt:lpstr>
      <vt:lpstr>Who are we?</vt:lpstr>
      <vt:lpstr>Project timeline</vt:lpstr>
      <vt:lpstr>Metastable impressions</vt:lpstr>
      <vt:lpstr>Google Colab and Google Drive</vt:lpstr>
      <vt:lpstr>Google Drive</vt:lpstr>
      <vt:lpstr>Google Drive overview:</vt:lpstr>
      <vt:lpstr>Google Colab</vt:lpstr>
      <vt:lpstr>Python and Images</vt:lpstr>
      <vt:lpstr>Essential reading</vt:lpstr>
      <vt:lpstr>What are images?</vt:lpstr>
      <vt:lpstr>Python and images</vt:lpstr>
      <vt:lpstr>Deep Learning</vt:lpstr>
      <vt:lpstr>Neural networks</vt:lpstr>
      <vt:lpstr>Convolutional neural networks (CNNs)</vt:lpstr>
      <vt:lpstr>ImageNet Large-Scale Visual Recognition Challenge 2014</vt:lpstr>
      <vt:lpstr>Inception v1 (GoogleLeNet)</vt:lpstr>
      <vt:lpstr>Inception v1</vt:lpstr>
      <vt:lpstr>What do CNNs see?</vt:lpstr>
      <vt:lpstr>What makes CNNs ‘turn on’?</vt:lpstr>
      <vt:lpstr>Style Transfer</vt:lpstr>
      <vt:lpstr>A neural algorithm of artistic style</vt:lpstr>
      <vt:lpstr>Style transfer</vt:lpstr>
      <vt:lpstr>PowerPoint Presentation</vt:lpstr>
      <vt:lpstr>Content loss</vt:lpstr>
      <vt:lpstr>Style loss - Gram Matrix</vt:lpstr>
      <vt:lpstr>Style loss</vt:lpstr>
      <vt:lpstr>Creating the target image</vt:lpstr>
      <vt:lpstr>What layers should I use?</vt:lpstr>
      <vt:lpstr>Style fingerprints</vt:lpstr>
      <vt:lpstr>What images shall I use?</vt:lpstr>
      <vt:lpstr>α4β2 nicotinic acetylcholine receptor </vt:lpstr>
      <vt:lpstr>PowerPoint Presentation</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Arbon</cp:lastModifiedBy>
  <cp:revision>18</cp:revision>
  <dcterms:modified xsi:type="dcterms:W3CDTF">2020-06-25T16:14:39Z</dcterms:modified>
</cp:coreProperties>
</file>